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7" r:id="rId4"/>
    <p:sldMasterId id="2147483751" r:id="rId5"/>
    <p:sldMasterId id="2147483764" r:id="rId6"/>
  </p:sldMasterIdLst>
  <p:notesMasterIdLst>
    <p:notesMasterId r:id="rId73"/>
  </p:notesMasterIdLst>
  <p:sldIdLst>
    <p:sldId id="256" r:id="rId7"/>
    <p:sldId id="282" r:id="rId8"/>
    <p:sldId id="941" r:id="rId9"/>
    <p:sldId id="943" r:id="rId10"/>
    <p:sldId id="944" r:id="rId11"/>
    <p:sldId id="945" r:id="rId12"/>
    <p:sldId id="268" r:id="rId13"/>
    <p:sldId id="271" r:id="rId14"/>
    <p:sldId id="270" r:id="rId15"/>
    <p:sldId id="483" r:id="rId16"/>
    <p:sldId id="484" r:id="rId17"/>
    <p:sldId id="485" r:id="rId18"/>
    <p:sldId id="486" r:id="rId19"/>
    <p:sldId id="487" r:id="rId20"/>
    <p:sldId id="488" r:id="rId21"/>
    <p:sldId id="274" r:id="rId22"/>
    <p:sldId id="361" r:id="rId23"/>
    <p:sldId id="362" r:id="rId24"/>
    <p:sldId id="489" r:id="rId25"/>
    <p:sldId id="358" r:id="rId26"/>
    <p:sldId id="942" r:id="rId27"/>
    <p:sldId id="958" r:id="rId28"/>
    <p:sldId id="946" r:id="rId29"/>
    <p:sldId id="948" r:id="rId30"/>
    <p:sldId id="949" r:id="rId31"/>
    <p:sldId id="950" r:id="rId32"/>
    <p:sldId id="951" r:id="rId33"/>
    <p:sldId id="953" r:id="rId34"/>
    <p:sldId id="954" r:id="rId35"/>
    <p:sldId id="955" r:id="rId36"/>
    <p:sldId id="956" r:id="rId37"/>
    <p:sldId id="957" r:id="rId38"/>
    <p:sldId id="967" r:id="rId39"/>
    <p:sldId id="970" r:id="rId40"/>
    <p:sldId id="959" r:id="rId41"/>
    <p:sldId id="286" r:id="rId42"/>
    <p:sldId id="287" r:id="rId43"/>
    <p:sldId id="288" r:id="rId44"/>
    <p:sldId id="289" r:id="rId45"/>
    <p:sldId id="290" r:id="rId46"/>
    <p:sldId id="678" r:id="rId47"/>
    <p:sldId id="295" r:id="rId48"/>
    <p:sldId id="292" r:id="rId49"/>
    <p:sldId id="298" r:id="rId50"/>
    <p:sldId id="299" r:id="rId51"/>
    <p:sldId id="300" r:id="rId52"/>
    <p:sldId id="702" r:id="rId53"/>
    <p:sldId id="283" r:id="rId54"/>
    <p:sldId id="966" r:id="rId55"/>
    <p:sldId id="961" r:id="rId56"/>
    <p:sldId id="491" r:id="rId57"/>
    <p:sldId id="492" r:id="rId58"/>
    <p:sldId id="963" r:id="rId59"/>
    <p:sldId id="497" r:id="rId60"/>
    <p:sldId id="965" r:id="rId61"/>
    <p:sldId id="273" r:id="rId62"/>
    <p:sldId id="350" r:id="rId63"/>
    <p:sldId id="352" r:id="rId64"/>
    <p:sldId id="266" r:id="rId65"/>
    <p:sldId id="964" r:id="rId66"/>
    <p:sldId id="269" r:id="rId67"/>
    <p:sldId id="968" r:id="rId68"/>
    <p:sldId id="313" r:id="rId69"/>
    <p:sldId id="668" r:id="rId70"/>
    <p:sldId id="947" r:id="rId71"/>
    <p:sldId id="689" r:id="rId72"/>
  </p:sldIdLst>
  <p:sldSz cx="9144000" cy="5143500" type="screen16x9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0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ris Levant" initials="BL" lastIdx="2" clrIdx="0">
    <p:extLst>
      <p:ext uri="{19B8F6BF-5375-455C-9EA6-DF929625EA0E}">
        <p15:presenceInfo xmlns:p15="http://schemas.microsoft.com/office/powerpoint/2012/main" userId="19e3f08da7eb9b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FFCC"/>
    <a:srgbClr val="00CC00"/>
    <a:srgbClr val="CC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2462" autoAdjust="0"/>
  </p:normalViewPr>
  <p:slideViewPr>
    <p:cSldViewPr>
      <p:cViewPr varScale="1">
        <p:scale>
          <a:sx n="105" d="100"/>
          <a:sy n="105" d="100"/>
        </p:scale>
        <p:origin x="523" y="72"/>
      </p:cViewPr>
      <p:guideLst>
        <p:guide orient="horz" pos="2820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73916B-D2F7-E340-96C7-8D932FD23B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996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84734251-D114-4E11-8A61-EC8C5C8F5F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5B127A-0212-4894-BF41-4626BECCAD68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E4744EB4-D0D0-4D09-A782-A2EBCB64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C6D658B6-D3F3-4BA1-97C1-4A6FF3AC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Both regions are black, but if we also include position (x,y), then we could group the two into distinct segments; way to encode both similarity &amp; proximity.</a:t>
            </a:r>
          </a:p>
          <a:p>
            <a:endParaRPr lang="de-CH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22" indent="-274778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111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55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400" indent="-219822" defTabSz="891501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8044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89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333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978" indent="-219822" defTabSz="89150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4D4B9B50-08E3-4FD7-88DB-5E58560F59DF}" type="slidenum">
              <a:rPr lang="de-CH" sz="1100" b="0">
                <a:solidFill>
                  <a:schemeClr val="tx1"/>
                </a:solidFill>
                <a:latin typeface="Times New Roman" pitchFamily="18" charset="0"/>
              </a:rPr>
              <a:pPr/>
              <a:t>45</a:t>
            </a:fld>
            <a:endParaRPr lang="de-CH" sz="1100" b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95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C273F8D5-9453-4343-BA5A-633909B7B3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62EA62-E5F1-4F8B-97B5-963DA1FEC0DD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3738DB5D-F1DB-47DC-A950-3BB2F5A4ACB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746E902D-00A5-4C11-BF19-4CA3BA8D0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55BA03E1-48DD-4DDE-9940-2C681922E4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D5ACB2-ADC2-4AEC-912B-CAD8963BDCA4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1D8DDE03-2303-4C36-8B7A-2CEDB2B305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12DDE56C-E040-44F6-8D5A-8772CA78C9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>
            <a:extLst>
              <a:ext uri="{FF2B5EF4-FFF2-40B4-BE49-F238E27FC236}">
                <a16:creationId xmlns:a16="http://schemas.microsoft.com/office/drawing/2014/main" id="{9BD6DF91-9DF1-491D-BD25-505E3E5C0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56630D-1E1C-4932-96CD-38D252BD2F7A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85347" name="Rectangle 2">
            <a:extLst>
              <a:ext uri="{FF2B5EF4-FFF2-40B4-BE49-F238E27FC236}">
                <a16:creationId xmlns:a16="http://schemas.microsoft.com/office/drawing/2014/main" id="{B515C9FB-AB26-4027-95EC-6C84EAB540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>
            <a:extLst>
              <a:ext uri="{FF2B5EF4-FFF2-40B4-BE49-F238E27FC236}">
                <a16:creationId xmlns:a16="http://schemas.microsoft.com/office/drawing/2014/main" id="{2701FDC8-FF6E-478D-8D7E-96198C236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4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9D057696-7553-49DF-88FC-3FF449965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642805-9FD9-4A19-B4B8-E6C62164F3E6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5411811-37C0-4E26-B65B-B5C3408B3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EB1249E4-3DCB-471B-A8E2-33BFAE617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BB037CC8-9B73-49C7-A898-8CC9C8A811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0506116-C928-4371-9553-3B5FDA4D6F50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6CED5AF2-1AFF-42A4-A312-622989F80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6088BAB3-725C-4431-8BC3-B5A51BDCD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10C12961-CF88-4213-A327-EB4F20DB9B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9A2366-E222-437A-B58B-468D762F06B0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D2FE6E53-D306-4D22-8AF6-51DAB5A63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B0C2C70E-5C0F-4894-A273-6A2BBE4CE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90EA0F4C-EB83-4055-A64E-B36BF745F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3AB952-10F8-4130-9601-1E9D2CBB109E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58D9BB34-FCEA-4959-A3A0-F188657AF3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82A41708-2294-435E-9F06-8AF05CD7E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43DA3E1B-F339-4870-BC49-D03E3EFB61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BFE7086-2C00-43A4-BFDA-01D8638FB675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AA3071FB-8586-4768-9CE2-213F173165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55FCE9B0-5D49-4BF4-A778-6D95B550D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>
            <a:extLst>
              <a:ext uri="{FF2B5EF4-FFF2-40B4-BE49-F238E27FC236}">
                <a16:creationId xmlns:a16="http://schemas.microsoft.com/office/drawing/2014/main" id="{75F4D00A-2D8C-46EE-968B-8118398FC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E2CBA1-FEAB-4E16-91B7-1A0FFB15B147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542092B6-49D4-4538-AC26-EA523D3ECC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DBA4EAAC-C3C4-416D-8CC5-6072B20F9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21742C5B-F161-4DC3-8A20-D7E9AD860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2C48044-F143-49B1-AB68-E8E9D51E13AE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423F99AE-291B-48E4-B7F4-083419225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68FE539E-C2C0-4BE7-9293-F5CCA577E3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5BDFAAB1-90D2-4AA8-9DC3-BC8827987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630D44-A3C5-4906-A6B8-13E31E77622D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66BDA5C2-E07D-4AB8-935C-BAF88A56B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7A96D4CC-D94E-41DD-91C0-061A495CF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365066" y="4819650"/>
            <a:ext cx="76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932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1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513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61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2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002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147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02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203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169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379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2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69588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29372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98045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54427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01524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60272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47438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924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1492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28118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66805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89083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24219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54060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1852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9735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390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image" Target="../media/image4.tiff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</a:t>
            </a:r>
            <a:r>
              <a:rPr lang="en-US" sz="1400" baseline="0" dirty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>
                <a:solidFill>
                  <a:prstClr val="black"/>
                </a:solidFill>
              </a:rPr>
              <a:t>buttons is</a:t>
            </a:r>
            <a:r>
              <a:rPr lang="en-US" sz="1400" dirty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95978" y="4942417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Ordering of </a:t>
            </a:r>
          </a:p>
          <a:p>
            <a:r>
              <a:rPr lang="en-US" sz="1400" dirty="0">
                <a:solidFill>
                  <a:prstClr val="black"/>
                </a:solidFill>
              </a:rPr>
              <a:t>buttons is:</a:t>
            </a:r>
          </a:p>
          <a:p>
            <a:r>
              <a:rPr lang="en-US" sz="1400" dirty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>
                <a:solidFill>
                  <a:prstClr val="black"/>
                </a:solidFill>
              </a:rPr>
              <a:t>24</a:t>
            </a:r>
          </a:p>
        </p:txBody>
      </p:sp>
      <p:pic>
        <p:nvPicPr>
          <p:cNvPr id="10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9319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2461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603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arun Singh\Desktop\unPng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74520"/>
            <a:ext cx="25949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50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1B38A444-2C3D-45E2-AD2A-B4F53353173D}"/>
              </a:ext>
            </a:extLst>
          </p:cNvPr>
          <p:cNvSpPr txBox="1"/>
          <p:nvPr userDrawn="1"/>
        </p:nvSpPr>
        <p:spPr>
          <a:xfrm rot="5400000">
            <a:off x="8181450" y="3515381"/>
            <a:ext cx="1370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0" i="0" dirty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t>24-Sep-2019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1FA00BAF-3E35-48B4-9ECD-C8E7182F1C0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669111" y="116342"/>
            <a:ext cx="389164" cy="875619"/>
          </a:xfrm>
          <a:prstGeom prst="rect">
            <a:avLst/>
          </a:prstGeom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E820B346-39C1-4D1A-938E-DE2295996582}"/>
              </a:ext>
            </a:extLst>
          </p:cNvPr>
          <p:cNvSpPr txBox="1"/>
          <p:nvPr userDrawn="1"/>
        </p:nvSpPr>
        <p:spPr>
          <a:xfrm>
            <a:off x="8589538" y="4682918"/>
            <a:ext cx="5544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DB88FC5-C8A9-0D40-8DFA-E9A72D00FE25}" type="slidenum">
              <a:rPr lang="en-US" sz="1350" b="0" i="0" smtClean="0">
                <a:solidFill>
                  <a:schemeClr val="bg1"/>
                </a:solidFill>
                <a:latin typeface="Lantinghei TC Extralight" panose="03000509000000000000" pitchFamily="66" charset="-120"/>
                <a:ea typeface="Lantinghei TC Extralight" panose="03000509000000000000" pitchFamily="66" charset="-120"/>
              </a:rPr>
              <a:pPr algn="ctr"/>
              <a:t>‹#›</a:t>
            </a:fld>
            <a:endParaRPr lang="en-US" sz="1350" b="0" i="0" dirty="0">
              <a:solidFill>
                <a:schemeClr val="bg1"/>
              </a:solidFill>
              <a:latin typeface="Lantinghei TC Extralight" panose="03000509000000000000" pitchFamily="66" charset="-120"/>
              <a:ea typeface="Lantinghei TC Extralight" panose="03000509000000000000" pitchFamily="66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281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sy.ed.asu.edu/~classics/Wertheimer/Forms/forms.ht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://www.ces.clemson.edu/~stb/ece84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://www.ces.clemson.edu/~stb/ece84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hyperlink" Target="http://www.ces.clemson.edu/~stb/ece84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1.xml"/><Relationship Id="rId4" Type="http://schemas.openxmlformats.org/officeDocument/2006/relationships/hyperlink" Target="http://ttic.uchicago.edu/~xren/research/iccv2003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hyperlink" Target="http://www.ces.clemson.edu/~stb/ece84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607175" y="835025"/>
            <a:ext cx="2536825" cy="2460625"/>
          </a:xfrm>
        </p:spPr>
        <p:txBody>
          <a:bodyPr vert="horz" lIns="68580" tIns="34290" rIns="68580" bIns="3429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50" dirty="0">
                <a:solidFill>
                  <a:srgbClr val="EBEBEB"/>
                </a:solidFill>
              </a:rPr>
              <a:t>Image processing: segmentation</a:t>
            </a:r>
            <a:br>
              <a:rPr lang="en-US" sz="2250" dirty="0">
                <a:solidFill>
                  <a:srgbClr val="EBEBEB"/>
                </a:solidFill>
              </a:rPr>
            </a:br>
            <a:r>
              <a:rPr lang="en-US" sz="1500" dirty="0">
                <a:solidFill>
                  <a:srgbClr val="EBEBEB"/>
                </a:solidFill>
              </a:rPr>
              <a:t>Lecture 7</a:t>
            </a:r>
            <a:br>
              <a:rPr lang="en-US" sz="2250" dirty="0">
                <a:solidFill>
                  <a:srgbClr val="EBEBEB"/>
                </a:solidFill>
              </a:rPr>
            </a:br>
            <a:r>
              <a:rPr lang="en-US" sz="1500" dirty="0">
                <a:solidFill>
                  <a:srgbClr val="EBEBEB"/>
                </a:solidFill>
              </a:rPr>
              <a:t>by Anna Levant, PhD</a:t>
            </a:r>
            <a:endParaRPr lang="en-US" sz="2250" dirty="0">
              <a:solidFill>
                <a:srgbClr val="EBEBEB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F7D4EF4-DC21-4A3D-84F2-231886F4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9" y="789385"/>
            <a:ext cx="5357813" cy="356473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C87BFC5-4EBA-4838-83DA-BEA2587C6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 experiment: </a:t>
            </a:r>
            <a:r>
              <a:rPr lang="en-US" altLang="en-US" sz="2700" b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What do you see?</a:t>
            </a:r>
            <a:endParaRPr lang="en-US" altLang="en-US" dirty="0"/>
          </a:p>
        </p:txBody>
      </p:sp>
      <p:sp>
        <p:nvSpPr>
          <p:cNvPr id="8195" name="Oval 5">
            <a:extLst>
              <a:ext uri="{FF2B5EF4-FFF2-40B4-BE49-F238E27FC236}">
                <a16:creationId xmlns:a16="http://schemas.microsoft.com/office/drawing/2014/main" id="{4CBDD221-FFB8-4958-8A0F-8358D6B9C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8196" name="Oval 6">
            <a:extLst>
              <a:ext uri="{FF2B5EF4-FFF2-40B4-BE49-F238E27FC236}">
                <a16:creationId xmlns:a16="http://schemas.microsoft.com/office/drawing/2014/main" id="{D37F543D-8201-4AEA-98CF-E9FB82808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8197" name="Oval 7">
            <a:extLst>
              <a:ext uri="{FF2B5EF4-FFF2-40B4-BE49-F238E27FC236}">
                <a16:creationId xmlns:a16="http://schemas.microsoft.com/office/drawing/2014/main" id="{475BF1FF-2F3E-404B-A438-3F4A58C23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941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8198" name="Oval 8">
            <a:extLst>
              <a:ext uri="{FF2B5EF4-FFF2-40B4-BE49-F238E27FC236}">
                <a16:creationId xmlns:a16="http://schemas.microsoft.com/office/drawing/2014/main" id="{10D27B7F-04EF-480B-87F0-43386615B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9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8199" name="Oval 9">
            <a:extLst>
              <a:ext uri="{FF2B5EF4-FFF2-40B4-BE49-F238E27FC236}">
                <a16:creationId xmlns:a16="http://schemas.microsoft.com/office/drawing/2014/main" id="{AEEDBE7A-F36E-490D-8415-A2D77D12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19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8200" name="Oval 10">
            <a:extLst>
              <a:ext uri="{FF2B5EF4-FFF2-40B4-BE49-F238E27FC236}">
                <a16:creationId xmlns:a16="http://schemas.microsoft.com/office/drawing/2014/main" id="{51000ECB-D616-47B6-9050-0983DDC0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5563" name="Text Box 11">
            <a:extLst>
              <a:ext uri="{FF2B5EF4-FFF2-40B4-BE49-F238E27FC236}">
                <a16:creationId xmlns:a16="http://schemas.microsoft.com/office/drawing/2014/main" id="{B1184FFE-E0F2-4B9A-A513-FD5F70452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5219" y="3144441"/>
            <a:ext cx="1595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Just six dots</a:t>
            </a:r>
          </a:p>
        </p:txBody>
      </p:sp>
      <p:sp>
        <p:nvSpPr>
          <p:cNvPr id="8203" name="Text Box 18">
            <a:extLst>
              <a:ext uri="{FF2B5EF4-FFF2-40B4-BE49-F238E27FC236}">
                <a16:creationId xmlns:a16="http://schemas.microsoft.com/office/drawing/2014/main" id="{EB399A36-3CF3-4FF5-867F-F78A93547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38F8C916-58D5-4F2E-A5BC-E2EF6935F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B9351AF4-F97C-4E27-8D38-EE647E676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67AB23E5-F2F6-4957-A118-BF9EE4FE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941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CD399C2B-1B63-4440-B416-1B700FD79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9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7" name="Oval 9">
            <a:extLst>
              <a:ext uri="{FF2B5EF4-FFF2-40B4-BE49-F238E27FC236}">
                <a16:creationId xmlns:a16="http://schemas.microsoft.com/office/drawing/2014/main" id="{553452FE-F35F-4C69-8323-383AA3485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197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8" name="Oval 10">
            <a:extLst>
              <a:ext uri="{FF2B5EF4-FFF2-40B4-BE49-F238E27FC236}">
                <a16:creationId xmlns:a16="http://schemas.microsoft.com/office/drawing/2014/main" id="{53D16E38-2234-40CE-88A8-3CDFC1980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085809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7C5091BA-6A3B-4E28-B598-1F1BD4150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5219" y="3151538"/>
            <a:ext cx="15953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Just six dots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FB80327-E809-4CB5-9C63-E8158CF96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7241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63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EF0BA15-CE19-4622-9B9F-D70778C94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Now what do you see?</a:t>
            </a:r>
          </a:p>
        </p:txBody>
      </p:sp>
      <p:sp>
        <p:nvSpPr>
          <p:cNvPr id="9219" name="Oval 3">
            <a:extLst>
              <a:ext uri="{FF2B5EF4-FFF2-40B4-BE49-F238E27FC236}">
                <a16:creationId xmlns:a16="http://schemas.microsoft.com/office/drawing/2014/main" id="{C08BB59B-3BC3-47F2-8139-F80E97A8F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9220" name="Oval 4">
            <a:extLst>
              <a:ext uri="{FF2B5EF4-FFF2-40B4-BE49-F238E27FC236}">
                <a16:creationId xmlns:a16="http://schemas.microsoft.com/office/drawing/2014/main" id="{888023D4-8039-4F51-9FEB-70039EF0B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9221" name="Oval 5">
            <a:extLst>
              <a:ext uri="{FF2B5EF4-FFF2-40B4-BE49-F238E27FC236}">
                <a16:creationId xmlns:a16="http://schemas.microsoft.com/office/drawing/2014/main" id="{5B5E7F75-E930-4BC0-80A7-707E29E82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191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9222" name="Oval 6">
            <a:extLst>
              <a:ext uri="{FF2B5EF4-FFF2-40B4-BE49-F238E27FC236}">
                <a16:creationId xmlns:a16="http://schemas.microsoft.com/office/drawing/2014/main" id="{A2F62A40-0C68-4D94-8E38-6007B638E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819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9223" name="Oval 7">
            <a:extLst>
              <a:ext uri="{FF2B5EF4-FFF2-40B4-BE49-F238E27FC236}">
                <a16:creationId xmlns:a16="http://schemas.microsoft.com/office/drawing/2014/main" id="{EAB783CA-0C38-47E4-9A93-590DF04D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44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6BA8AA44-8CF3-42CE-B04F-C0D7052B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6585" name="Text Box 9">
            <a:extLst>
              <a:ext uri="{FF2B5EF4-FFF2-40B4-BE49-F238E27FC236}">
                <a16:creationId xmlns:a16="http://schemas.microsoft.com/office/drawing/2014/main" id="{6433DD69-06D4-4844-A5DE-178BB2E6E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494" y="3144441"/>
            <a:ext cx="29803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Three groups of dot pairs</a:t>
            </a:r>
          </a:p>
        </p:txBody>
      </p:sp>
      <p:sp>
        <p:nvSpPr>
          <p:cNvPr id="536586" name="Text Box 10">
            <a:extLst>
              <a:ext uri="{FF2B5EF4-FFF2-40B4-BE49-F238E27FC236}">
                <a16:creationId xmlns:a16="http://schemas.microsoft.com/office/drawing/2014/main" id="{295A7B73-8E7D-4EEA-9BF5-ABB03737D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369" y="3775473"/>
            <a:ext cx="11272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700"/>
              <a:t>Why?</a:t>
            </a:r>
          </a:p>
        </p:txBody>
      </p:sp>
      <p:sp>
        <p:nvSpPr>
          <p:cNvPr id="536587" name="Text Box 11">
            <a:extLst>
              <a:ext uri="{FF2B5EF4-FFF2-40B4-BE49-F238E27FC236}">
                <a16:creationId xmlns:a16="http://schemas.microsoft.com/office/drawing/2014/main" id="{B3FEABB9-436B-46DC-AE91-FE2227AB7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754" y="4411267"/>
            <a:ext cx="56477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Dots that are close together (“proximity”)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are grouped together by the human visual system</a:t>
            </a:r>
          </a:p>
        </p:txBody>
      </p:sp>
      <p:sp>
        <p:nvSpPr>
          <p:cNvPr id="9228" name="Text Box 19">
            <a:extLst>
              <a:ext uri="{FF2B5EF4-FFF2-40B4-BE49-F238E27FC236}">
                <a16:creationId xmlns:a16="http://schemas.microsoft.com/office/drawing/2014/main" id="{3EA6E7CA-BE5D-4964-AD4C-A17A3A902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85" grpId="0"/>
      <p:bldP spid="536586" grpId="0"/>
      <p:bldP spid="5365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96F9884-4952-4FA8-820E-5D9A29FC0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And now?</a:t>
            </a:r>
          </a:p>
        </p:txBody>
      </p:sp>
      <p:sp>
        <p:nvSpPr>
          <p:cNvPr id="10243" name="Oval 3">
            <a:extLst>
              <a:ext uri="{FF2B5EF4-FFF2-40B4-BE49-F238E27FC236}">
                <a16:creationId xmlns:a16="http://schemas.microsoft.com/office/drawing/2014/main" id="{A2FC24A0-F8FD-49F2-9BA1-52159D126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0244" name="Oval 4">
            <a:extLst>
              <a:ext uri="{FF2B5EF4-FFF2-40B4-BE49-F238E27FC236}">
                <a16:creationId xmlns:a16="http://schemas.microsoft.com/office/drawing/2014/main" id="{B1E7F537-D30B-4D5C-96F4-0F28B7F27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0245" name="Oval 5">
            <a:extLst>
              <a:ext uri="{FF2B5EF4-FFF2-40B4-BE49-F238E27FC236}">
                <a16:creationId xmlns:a16="http://schemas.microsoft.com/office/drawing/2014/main" id="{D2520F18-F7B0-405F-B4A6-1BA1FB4A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941" y="2078712"/>
            <a:ext cx="259766" cy="519351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0246" name="Oval 6">
            <a:extLst>
              <a:ext uri="{FF2B5EF4-FFF2-40B4-BE49-F238E27FC236}">
                <a16:creationId xmlns:a16="http://schemas.microsoft.com/office/drawing/2014/main" id="{A74452FD-5076-43F5-A00F-9D6591CA5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9" y="2078712"/>
            <a:ext cx="259766" cy="519351"/>
          </a:xfrm>
          <a:prstGeom prst="ellipse">
            <a:avLst/>
          </a:prstGeom>
          <a:noFill/>
          <a:ln w="317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0247" name="Oval 7">
            <a:extLst>
              <a:ext uri="{FF2B5EF4-FFF2-40B4-BE49-F238E27FC236}">
                <a16:creationId xmlns:a16="http://schemas.microsoft.com/office/drawing/2014/main" id="{02090C5D-1E87-4345-AB23-8BE465D3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19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0248" name="Oval 8">
            <a:extLst>
              <a:ext uri="{FF2B5EF4-FFF2-40B4-BE49-F238E27FC236}">
                <a16:creationId xmlns:a16="http://schemas.microsoft.com/office/drawing/2014/main" id="{A26007E5-C430-4945-95A6-C562DBBBB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7610" name="Text Box 10">
            <a:extLst>
              <a:ext uri="{FF2B5EF4-FFF2-40B4-BE49-F238E27FC236}">
                <a16:creationId xmlns:a16="http://schemas.microsoft.com/office/drawing/2014/main" id="{9B52009B-F3F3-4C33-8CCB-40F7926B5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9394" y="3144441"/>
            <a:ext cx="3685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Again, three groups of dot pairs</a:t>
            </a:r>
          </a:p>
        </p:txBody>
      </p:sp>
      <p:sp>
        <p:nvSpPr>
          <p:cNvPr id="537611" name="Text Box 11">
            <a:extLst>
              <a:ext uri="{FF2B5EF4-FFF2-40B4-BE49-F238E27FC236}">
                <a16:creationId xmlns:a16="http://schemas.microsoft.com/office/drawing/2014/main" id="{11324E92-4B63-4776-A3FC-F35087A4B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969" y="3775473"/>
            <a:ext cx="11272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700"/>
              <a:t>Why?</a:t>
            </a:r>
          </a:p>
        </p:txBody>
      </p:sp>
      <p:sp>
        <p:nvSpPr>
          <p:cNvPr id="537612" name="Text Box 12">
            <a:extLst>
              <a:ext uri="{FF2B5EF4-FFF2-40B4-BE49-F238E27FC236}">
                <a16:creationId xmlns:a16="http://schemas.microsoft.com/office/drawing/2014/main" id="{242AC5CF-C1B9-44B5-8E33-F84FD2B79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519" y="4496991"/>
            <a:ext cx="4993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Dots are similar in appearance (“similarity”)</a:t>
            </a:r>
          </a:p>
        </p:txBody>
      </p:sp>
      <p:sp>
        <p:nvSpPr>
          <p:cNvPr id="10252" name="Text Box 19">
            <a:extLst>
              <a:ext uri="{FF2B5EF4-FFF2-40B4-BE49-F238E27FC236}">
                <a16:creationId xmlns:a16="http://schemas.microsoft.com/office/drawing/2014/main" id="{C51F9D2B-F5F4-4033-9677-A25A61EB2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10" grpId="0"/>
      <p:bldP spid="537611" grpId="0"/>
      <p:bldP spid="5376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8AD697F-465E-4D86-B00A-861F9F32FB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about now?</a:t>
            </a:r>
          </a:p>
        </p:txBody>
      </p:sp>
      <p:sp>
        <p:nvSpPr>
          <p:cNvPr id="538627" name="Oval 3">
            <a:extLst>
              <a:ext uri="{FF2B5EF4-FFF2-40B4-BE49-F238E27FC236}">
                <a16:creationId xmlns:a16="http://schemas.microsoft.com/office/drawing/2014/main" id="{7D9D23FF-FB2D-4B18-9DE8-283E66476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28" name="Oval 4">
            <a:extLst>
              <a:ext uri="{FF2B5EF4-FFF2-40B4-BE49-F238E27FC236}">
                <a16:creationId xmlns:a16="http://schemas.microsoft.com/office/drawing/2014/main" id="{D41AFFF3-BF77-42B6-A3F0-766480616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29" name="Oval 5">
            <a:extLst>
              <a:ext uri="{FF2B5EF4-FFF2-40B4-BE49-F238E27FC236}">
                <a16:creationId xmlns:a16="http://schemas.microsoft.com/office/drawing/2014/main" id="{21A54A58-8518-4FFA-BA3D-AE0DD0E17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941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30" name="Oval 6">
            <a:extLst>
              <a:ext uri="{FF2B5EF4-FFF2-40B4-BE49-F238E27FC236}">
                <a16:creationId xmlns:a16="http://schemas.microsoft.com/office/drawing/2014/main" id="{AB3CAD1B-FA8F-4A91-B0FE-93DCF10A9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9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31" name="Oval 7">
            <a:extLst>
              <a:ext uri="{FF2B5EF4-FFF2-40B4-BE49-F238E27FC236}">
                <a16:creationId xmlns:a16="http://schemas.microsoft.com/office/drawing/2014/main" id="{F1492471-06B7-4A3D-9239-D2B94822E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19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32" name="Oval 8">
            <a:extLst>
              <a:ext uri="{FF2B5EF4-FFF2-40B4-BE49-F238E27FC236}">
                <a16:creationId xmlns:a16="http://schemas.microsoft.com/office/drawing/2014/main" id="{4D06C198-8EEF-4097-8C40-D3954BC2F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8633" name="Text Box 9">
            <a:extLst>
              <a:ext uri="{FF2B5EF4-FFF2-40B4-BE49-F238E27FC236}">
                <a16:creationId xmlns:a16="http://schemas.microsoft.com/office/drawing/2014/main" id="{51E36E5F-960F-48D2-8922-EBBC4087B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969" y="3144441"/>
            <a:ext cx="3685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Again, three groups of dot pairs</a:t>
            </a:r>
          </a:p>
        </p:txBody>
      </p:sp>
      <p:sp>
        <p:nvSpPr>
          <p:cNvPr id="538634" name="Text Box 10">
            <a:extLst>
              <a:ext uri="{FF2B5EF4-FFF2-40B4-BE49-F238E27FC236}">
                <a16:creationId xmlns:a16="http://schemas.microsoft.com/office/drawing/2014/main" id="{950D2660-0652-40FA-9243-99016A5F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969" y="3775473"/>
            <a:ext cx="11272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700"/>
              <a:t>Why?</a:t>
            </a:r>
          </a:p>
        </p:txBody>
      </p:sp>
      <p:sp>
        <p:nvSpPr>
          <p:cNvPr id="538635" name="Text Box 11">
            <a:extLst>
              <a:ext uri="{FF2B5EF4-FFF2-40B4-BE49-F238E27FC236}">
                <a16:creationId xmlns:a16="http://schemas.microsoft.com/office/drawing/2014/main" id="{C5B0A384-78DC-48F3-8F59-65507CF01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8419" y="4496991"/>
            <a:ext cx="42498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Dots move similarly (“common fate”)</a:t>
            </a:r>
          </a:p>
        </p:txBody>
      </p:sp>
      <p:sp>
        <p:nvSpPr>
          <p:cNvPr id="11276" name="Text Box 19">
            <a:extLst>
              <a:ext uri="{FF2B5EF4-FFF2-40B4-BE49-F238E27FC236}">
                <a16:creationId xmlns:a16="http://schemas.microsoft.com/office/drawing/2014/main" id="{4E106204-A388-4053-8044-43B6B5C1B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5694 -0.0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38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39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5834 -0.079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3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5417 0.0722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38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5417 0.07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8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361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5694 0.074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0.05556 0.0722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38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7" grpId="0" animBg="1"/>
      <p:bldP spid="538628" grpId="0" animBg="1"/>
      <p:bldP spid="538629" grpId="0" animBg="1"/>
      <p:bldP spid="538630" grpId="0" animBg="1"/>
      <p:bldP spid="538631" grpId="0" animBg="1"/>
      <p:bldP spid="538632" grpId="0" animBg="1"/>
      <p:bldP spid="538633" grpId="0"/>
      <p:bldP spid="538634" grpId="0"/>
      <p:bldP spid="5386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142F4F8-A0E9-44FE-838E-C481DCD99C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Last one</a:t>
            </a:r>
          </a:p>
        </p:txBody>
      </p:sp>
      <p:sp>
        <p:nvSpPr>
          <p:cNvPr id="12291" name="Oval 3">
            <a:extLst>
              <a:ext uri="{FF2B5EF4-FFF2-40B4-BE49-F238E27FC236}">
                <a16:creationId xmlns:a16="http://schemas.microsoft.com/office/drawing/2014/main" id="{F51EB8BD-8CBD-48D6-B479-173C51F46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8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292" name="Oval 4">
            <a:extLst>
              <a:ext uri="{FF2B5EF4-FFF2-40B4-BE49-F238E27FC236}">
                <a16:creationId xmlns:a16="http://schemas.microsoft.com/office/drawing/2014/main" id="{011C0B47-EE61-49BB-BD50-02A27AD58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293" name="Oval 5">
            <a:extLst>
              <a:ext uri="{FF2B5EF4-FFF2-40B4-BE49-F238E27FC236}">
                <a16:creationId xmlns:a16="http://schemas.microsoft.com/office/drawing/2014/main" id="{7179874C-996C-4532-A882-8406F2422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5941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294" name="Oval 6">
            <a:extLst>
              <a:ext uri="{FF2B5EF4-FFF2-40B4-BE49-F238E27FC236}">
                <a16:creationId xmlns:a16="http://schemas.microsoft.com/office/drawing/2014/main" id="{8773DC66-4EB1-47CB-9AD7-D3689460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9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295" name="Oval 7">
            <a:extLst>
              <a:ext uri="{FF2B5EF4-FFF2-40B4-BE49-F238E27FC236}">
                <a16:creationId xmlns:a16="http://schemas.microsoft.com/office/drawing/2014/main" id="{7F31A13F-7C31-419C-A8E3-8E4FA71D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619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296" name="Oval 8">
            <a:extLst>
              <a:ext uri="{FF2B5EF4-FFF2-40B4-BE49-F238E27FC236}">
                <a16:creationId xmlns:a16="http://schemas.microsoft.com/office/drawing/2014/main" id="{C33ABB0A-B502-4A9D-ADF7-4C9DFE82D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9657" name="Text Box 9">
            <a:extLst>
              <a:ext uri="{FF2B5EF4-FFF2-40B4-BE49-F238E27FC236}">
                <a16:creationId xmlns:a16="http://schemas.microsoft.com/office/drawing/2014/main" id="{0A223C6F-6E7A-43D2-924B-09A14ACF6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5619" y="3144441"/>
            <a:ext cx="3198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Again, three groups of dots</a:t>
            </a:r>
          </a:p>
        </p:txBody>
      </p:sp>
      <p:sp>
        <p:nvSpPr>
          <p:cNvPr id="539658" name="Text Box 10">
            <a:extLst>
              <a:ext uri="{FF2B5EF4-FFF2-40B4-BE49-F238E27FC236}">
                <a16:creationId xmlns:a16="http://schemas.microsoft.com/office/drawing/2014/main" id="{F3B46F05-DB51-41B4-865E-7904928A7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969" y="3775473"/>
            <a:ext cx="112723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700"/>
              <a:t>Why?</a:t>
            </a:r>
          </a:p>
        </p:txBody>
      </p:sp>
      <p:sp>
        <p:nvSpPr>
          <p:cNvPr id="539659" name="Text Box 11">
            <a:extLst>
              <a:ext uri="{FF2B5EF4-FFF2-40B4-BE49-F238E27FC236}">
                <a16:creationId xmlns:a16="http://schemas.microsoft.com/office/drawing/2014/main" id="{B95C6094-F2AF-42FA-B713-079E8BF39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519" y="4496991"/>
            <a:ext cx="5339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Dots are enclosed together (“common region”)</a:t>
            </a:r>
          </a:p>
        </p:txBody>
      </p:sp>
      <p:sp>
        <p:nvSpPr>
          <p:cNvPr id="539660" name="Rectangle 12">
            <a:extLst>
              <a:ext uri="{FF2B5EF4-FFF2-40B4-BE49-F238E27FC236}">
                <a16:creationId xmlns:a16="http://schemas.microsoft.com/office/drawing/2014/main" id="{87883996-F70A-4FAC-89F9-8E4B79EEA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7975" y="2017964"/>
            <a:ext cx="1487425" cy="67886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9661" name="Rectangle 13">
            <a:extLst>
              <a:ext uri="{FF2B5EF4-FFF2-40B4-BE49-F238E27FC236}">
                <a16:creationId xmlns:a16="http://schemas.microsoft.com/office/drawing/2014/main" id="{9D6225BF-A590-4606-AD8A-DAE8CA99D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345" y="2037160"/>
            <a:ext cx="1581768" cy="638304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39662" name="Rectangle 14">
            <a:extLst>
              <a:ext uri="{FF2B5EF4-FFF2-40B4-BE49-F238E27FC236}">
                <a16:creationId xmlns:a16="http://schemas.microsoft.com/office/drawing/2014/main" id="{B57DE0D4-E881-4E6B-9564-E78A9A2A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317" y="2012804"/>
            <a:ext cx="1650404" cy="68402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2303" name="Text Box 22">
            <a:extLst>
              <a:ext uri="{FF2B5EF4-FFF2-40B4-BE49-F238E27FC236}">
                <a16:creationId xmlns:a16="http://schemas.microsoft.com/office/drawing/2014/main" id="{0886946F-0413-415A-B075-D92D7FD74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7" grpId="0"/>
      <p:bldP spid="539658" grpId="0"/>
      <p:bldP spid="539659" grpId="0"/>
      <p:bldP spid="539660" grpId="0" animBg="1"/>
      <p:bldP spid="539661" grpId="0" animBg="1"/>
      <p:bldP spid="5396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69A3CD2-64EC-4F54-8D3D-3991CF38C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wait!</a:t>
            </a:r>
          </a:p>
        </p:txBody>
      </p:sp>
      <p:sp>
        <p:nvSpPr>
          <p:cNvPr id="13315" name="Oval 3">
            <a:extLst>
              <a:ext uri="{FF2B5EF4-FFF2-40B4-BE49-F238E27FC236}">
                <a16:creationId xmlns:a16="http://schemas.microsoft.com/office/drawing/2014/main" id="{62D7C4E4-CE8F-4FB2-AA90-2517B49E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2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16" name="Oval 4">
            <a:extLst>
              <a:ext uri="{FF2B5EF4-FFF2-40B4-BE49-F238E27FC236}">
                <a16:creationId xmlns:a16="http://schemas.microsoft.com/office/drawing/2014/main" id="{8D3B83F1-6315-486D-851C-A23EF44B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5562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17" name="Oval 5">
            <a:extLst>
              <a:ext uri="{FF2B5EF4-FFF2-40B4-BE49-F238E27FC236}">
                <a16:creationId xmlns:a16="http://schemas.microsoft.com/office/drawing/2014/main" id="{F6427BA8-6744-4E33-AB28-6E00862F3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191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18" name="Oval 6">
            <a:extLst>
              <a:ext uri="{FF2B5EF4-FFF2-40B4-BE49-F238E27FC236}">
                <a16:creationId xmlns:a16="http://schemas.microsoft.com/office/drawing/2014/main" id="{4A0EB7D9-B0AB-4908-AF26-93F0A161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819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19" name="Oval 7">
            <a:extLst>
              <a:ext uri="{FF2B5EF4-FFF2-40B4-BE49-F238E27FC236}">
                <a16:creationId xmlns:a16="http://schemas.microsoft.com/office/drawing/2014/main" id="{1435E76B-2602-4FCF-BE0B-8BCF2A12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447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20" name="Oval 8">
            <a:extLst>
              <a:ext uri="{FF2B5EF4-FFF2-40B4-BE49-F238E27FC236}">
                <a16:creationId xmlns:a16="http://schemas.microsoft.com/office/drawing/2014/main" id="{035F0F2E-B988-4C02-8E94-84C499EF4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2078712"/>
            <a:ext cx="259766" cy="519351"/>
          </a:xfrm>
          <a:prstGeom prst="ellipse">
            <a:avLst/>
          </a:prstGeom>
          <a:solidFill>
            <a:schemeClr val="tx1"/>
          </a:solidFill>
          <a:ln w="31750">
            <a:solidFill>
              <a:schemeClr val="tx1"/>
            </a:solidFill>
            <a:round/>
            <a:headEnd/>
            <a:tailEnd type="none" w="lg" len="lg"/>
          </a:ln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40681" name="Text Box 9">
            <a:extLst>
              <a:ext uri="{FF2B5EF4-FFF2-40B4-BE49-F238E27FC236}">
                <a16:creationId xmlns:a16="http://schemas.microsoft.com/office/drawing/2014/main" id="{9A1578A5-3370-404C-B472-2FBC90310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034" y="3144442"/>
            <a:ext cx="53527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Note that the “common region” can overwhelm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8F"/>
                </a:solidFill>
              </a:rPr>
              <a:t>the “proximity” tendency</a:t>
            </a:r>
          </a:p>
        </p:txBody>
      </p:sp>
      <p:sp>
        <p:nvSpPr>
          <p:cNvPr id="540684" name="Rectangle 12">
            <a:extLst>
              <a:ext uri="{FF2B5EF4-FFF2-40B4-BE49-F238E27FC236}">
                <a16:creationId xmlns:a16="http://schemas.microsoft.com/office/drawing/2014/main" id="{3940A468-657F-4853-80DE-B001C9746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263" y="2017791"/>
            <a:ext cx="1950244" cy="646331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540685" name="Rectangle 13">
            <a:extLst>
              <a:ext uri="{FF2B5EF4-FFF2-40B4-BE49-F238E27FC236}">
                <a16:creationId xmlns:a16="http://schemas.microsoft.com/office/drawing/2014/main" id="{5883498B-50A1-4633-A52C-C3E57B84B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182" y="2017790"/>
            <a:ext cx="1950244" cy="646331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/>
          </a:p>
        </p:txBody>
      </p:sp>
      <p:sp>
        <p:nvSpPr>
          <p:cNvPr id="13324" name="Text Box 19">
            <a:extLst>
              <a:ext uri="{FF2B5EF4-FFF2-40B4-BE49-F238E27FC236}">
                <a16:creationId xmlns:a16="http://schemas.microsoft.com/office/drawing/2014/main" id="{311F22CB-B53F-4729-88CF-8B977CA39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81" grpId="0"/>
      <p:bldP spid="540684" grpId="0" animBg="1"/>
      <p:bldP spid="5406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65320" y="400511"/>
            <a:ext cx="6445079" cy="857250"/>
          </a:xfrm>
        </p:spPr>
        <p:txBody>
          <a:bodyPr/>
          <a:lstStyle/>
          <a:p>
            <a:r>
              <a:rPr lang="en-US" dirty="0"/>
              <a:t>Gestalt Theory of human perception</a:t>
            </a:r>
            <a:endParaRPr lang="de-CH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00050" y="1596629"/>
            <a:ext cx="8343900" cy="339447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/>
              <a:t>Gestalt: whole or group</a:t>
            </a:r>
          </a:p>
          <a:p>
            <a:pPr lvl="1" eaLnBrk="1" hangingPunct="1"/>
            <a:r>
              <a:rPr lang="en-US" sz="1500" dirty="0"/>
              <a:t>Whole is greater than sum of its parts</a:t>
            </a:r>
          </a:p>
          <a:p>
            <a:pPr lvl="1" eaLnBrk="1" hangingPunct="1"/>
            <a:r>
              <a:rPr lang="en-US" sz="1500" dirty="0"/>
              <a:t>Relationships among parts can yield new properties/features</a:t>
            </a:r>
          </a:p>
          <a:p>
            <a:pPr lvl="1" eaLnBrk="1" hangingPunct="1"/>
            <a:endParaRPr lang="en-US" sz="825" dirty="0"/>
          </a:p>
          <a:p>
            <a:pPr eaLnBrk="1" hangingPunct="1"/>
            <a:r>
              <a:rPr lang="en-US" sz="1800" dirty="0"/>
              <a:t>Psychologists identified series of factors that predispose set of elements to be grouped (by human visual system)</a:t>
            </a:r>
            <a:endParaRPr lang="de-CH" sz="1200" dirty="0"/>
          </a:p>
        </p:txBody>
      </p:sp>
      <p:pic>
        <p:nvPicPr>
          <p:cNvPr id="38918" name="Picture 2" descr="C:\Users\leibe\Desktop\Bastian\myclasses\cv-ws08\images\Werthei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38501"/>
            <a:ext cx="1231106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Box 7"/>
          <p:cNvSpPr txBox="1">
            <a:spLocks noChangeArrowheads="1"/>
          </p:cNvSpPr>
          <p:nvPr/>
        </p:nvSpPr>
        <p:spPr bwMode="auto">
          <a:xfrm>
            <a:off x="742951" y="4114801"/>
            <a:ext cx="60090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Untersuchungen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zur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Lehre</a:t>
            </a:r>
            <a:r>
              <a:rPr lang="en-US" sz="1200" dirty="0">
                <a:solidFill>
                  <a:schemeClr val="tx1"/>
                </a:solidFill>
              </a:rPr>
              <a:t> von der Gestalt,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i="1" dirty="0" err="1">
                <a:solidFill>
                  <a:schemeClr val="tx1"/>
                </a:solidFill>
              </a:rPr>
              <a:t>Psychologische</a:t>
            </a:r>
            <a:r>
              <a:rPr lang="en-US" sz="1200" i="1" dirty="0">
                <a:solidFill>
                  <a:schemeClr val="tx1"/>
                </a:solidFill>
              </a:rPr>
              <a:t> </a:t>
            </a:r>
            <a:r>
              <a:rPr lang="en-US" sz="1200" i="1" dirty="0" err="1">
                <a:solidFill>
                  <a:schemeClr val="tx1"/>
                </a:solidFill>
              </a:rPr>
              <a:t>Forschung</a:t>
            </a:r>
            <a:r>
              <a:rPr lang="en-US" sz="1200" dirty="0">
                <a:solidFill>
                  <a:schemeClr val="tx1"/>
                </a:solidFill>
              </a:rPr>
              <a:t>, Vol. 4, pp. 301-350, 1923</a:t>
            </a:r>
            <a:endParaRPr lang="de-CH" sz="1200" dirty="0">
              <a:solidFill>
                <a:schemeClr val="tx1"/>
              </a:solidFill>
            </a:endParaRPr>
          </a:p>
          <a:p>
            <a:r>
              <a:rPr lang="de-CH" sz="1200" dirty="0">
                <a:solidFill>
                  <a:schemeClr val="tx1"/>
                </a:solidFill>
                <a:hlinkClick r:id="rId3"/>
              </a:rPr>
              <a:t>http://psy.ed.asu.edu/~classics/Wertheimer/Forms/forms.htm</a:t>
            </a:r>
            <a:endParaRPr lang="de-CH" sz="1200" dirty="0">
              <a:solidFill>
                <a:schemeClr val="tx1"/>
              </a:solidFill>
            </a:endParaRPr>
          </a:p>
        </p:txBody>
      </p:sp>
      <p:sp>
        <p:nvSpPr>
          <p:cNvPr id="38920" name="TextBox 8"/>
          <p:cNvSpPr txBox="1">
            <a:spLocks noChangeArrowheads="1"/>
          </p:cNvSpPr>
          <p:nvPr/>
        </p:nvSpPr>
        <p:spPr bwMode="auto">
          <a:xfrm>
            <a:off x="728437" y="3491553"/>
            <a:ext cx="6009084" cy="9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marL="0" lvl="4"/>
            <a:r>
              <a:rPr lang="en-US" sz="1050" i="1" dirty="0">
                <a:solidFill>
                  <a:schemeClr val="tx1"/>
                </a:solidFill>
              </a:rPr>
              <a:t>“I stand at the window and see a house, trees, sky. </a:t>
            </a:r>
            <a:br>
              <a:rPr lang="en-US" sz="1050" i="1" dirty="0">
                <a:solidFill>
                  <a:schemeClr val="tx1"/>
                </a:solidFill>
              </a:rPr>
            </a:br>
            <a:r>
              <a:rPr lang="en-US" sz="1050" i="1" dirty="0">
                <a:solidFill>
                  <a:schemeClr val="tx1"/>
                </a:solidFill>
              </a:rPr>
              <a:t>Theoretically I might say there were 327 </a:t>
            </a:r>
            <a:r>
              <a:rPr lang="en-US" sz="1050" i="1" dirty="0" err="1">
                <a:solidFill>
                  <a:schemeClr val="tx1"/>
                </a:solidFill>
              </a:rPr>
              <a:t>brightnesses</a:t>
            </a:r>
            <a:r>
              <a:rPr lang="en-US" sz="1050" i="1" dirty="0">
                <a:solidFill>
                  <a:schemeClr val="tx1"/>
                </a:solidFill>
              </a:rPr>
              <a:t> </a:t>
            </a:r>
            <a:br>
              <a:rPr lang="en-US" sz="1050" i="1" dirty="0">
                <a:solidFill>
                  <a:schemeClr val="tx1"/>
                </a:solidFill>
              </a:rPr>
            </a:br>
            <a:r>
              <a:rPr lang="en-US" sz="1050" i="1" dirty="0">
                <a:solidFill>
                  <a:schemeClr val="tx1"/>
                </a:solidFill>
              </a:rPr>
              <a:t>and nuances of </a:t>
            </a:r>
            <a:r>
              <a:rPr lang="en-US" sz="1050" i="1" dirty="0" err="1">
                <a:solidFill>
                  <a:schemeClr val="tx1"/>
                </a:solidFill>
              </a:rPr>
              <a:t>colour</a:t>
            </a:r>
            <a:r>
              <a:rPr lang="en-US" sz="1050" i="1" dirty="0">
                <a:solidFill>
                  <a:schemeClr val="tx1"/>
                </a:solidFill>
              </a:rPr>
              <a:t>. Do I have "327"? No. I have sky, house, and trees.”</a:t>
            </a:r>
            <a:endParaRPr lang="en-US" sz="1050" dirty="0">
              <a:solidFill>
                <a:schemeClr val="tx1"/>
              </a:solidFill>
            </a:endParaRPr>
          </a:p>
          <a:p>
            <a:pPr marL="0" lvl="4" algn="r"/>
            <a:r>
              <a:rPr lang="en-US" sz="1350" dirty="0">
                <a:solidFill>
                  <a:schemeClr val="tx1"/>
                </a:solidFill>
              </a:rPr>
              <a:t>Max Wertheimer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050" dirty="0">
                <a:solidFill>
                  <a:schemeClr val="tx1"/>
                </a:solidFill>
              </a:rPr>
              <a:t>(1880-1943)</a:t>
            </a:r>
            <a:endParaRPr lang="de-CH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7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5579CF5-2B17-4639-A018-4F4740190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Gestalt psychology</a:t>
            </a:r>
          </a:p>
        </p:txBody>
      </p:sp>
      <p:pic>
        <p:nvPicPr>
          <p:cNvPr id="14339" name="Picture 6">
            <a:extLst>
              <a:ext uri="{FF2B5EF4-FFF2-40B4-BE49-F238E27FC236}">
                <a16:creationId xmlns:a16="http://schemas.microsoft.com/office/drawing/2014/main" id="{1EAEA859-9776-470B-8789-CD8BD3DD1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85" y="1846644"/>
            <a:ext cx="3530203" cy="303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7">
            <a:extLst>
              <a:ext uri="{FF2B5EF4-FFF2-40B4-BE49-F238E27FC236}">
                <a16:creationId xmlns:a16="http://schemas.microsoft.com/office/drawing/2014/main" id="{9CB35656-E049-42B8-9CD2-0607B7F06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69" y="1888527"/>
            <a:ext cx="2388463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>
                <a:solidFill>
                  <a:srgbClr val="FF0000"/>
                </a:solidFill>
              </a:rPr>
              <a:t>Gestalt school of psychologists emphasized grouping as the </a:t>
            </a:r>
            <a:br>
              <a:rPr lang="en-US" altLang="en-US" sz="1350" dirty="0">
                <a:solidFill>
                  <a:srgbClr val="FF0000"/>
                </a:solidFill>
              </a:rPr>
            </a:br>
            <a:r>
              <a:rPr lang="en-US" altLang="en-US" sz="1350" dirty="0">
                <a:solidFill>
                  <a:srgbClr val="FF0000"/>
                </a:solidFill>
              </a:rPr>
              <a:t>key to understanding visual perception</a:t>
            </a:r>
          </a:p>
        </p:txBody>
      </p:sp>
      <p:sp>
        <p:nvSpPr>
          <p:cNvPr id="14341" name="Text Box 8">
            <a:extLst>
              <a:ext uri="{FF2B5EF4-FFF2-40B4-BE49-F238E27FC236}">
                <a16:creationId xmlns:a16="http://schemas.microsoft.com/office/drawing/2014/main" id="{1281C5A0-35FE-4BDD-97AD-AE34EECB8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856169"/>
            <a:ext cx="2098651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Recall:  Context affects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how things are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perceived</a:t>
            </a:r>
          </a:p>
        </p:txBody>
      </p:sp>
      <p:sp>
        <p:nvSpPr>
          <p:cNvPr id="14342" name="Text Box 9">
            <a:extLst>
              <a:ext uri="{FF2B5EF4-FFF2-40B4-BE49-F238E27FC236}">
                <a16:creationId xmlns:a16="http://schemas.microsoft.com/office/drawing/2014/main" id="{259A1F09-6D46-4979-A0C6-77812BCEF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094419"/>
            <a:ext cx="2348720" cy="113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i="1"/>
              <a:t>gestalt </a:t>
            </a:r>
            <a:r>
              <a:rPr lang="en-US" altLang="en-US" sz="1350"/>
              <a:t>– whole or group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i="1"/>
              <a:t>gestalt qualitat</a:t>
            </a:r>
            <a:r>
              <a:rPr lang="en-US" altLang="en-US" sz="1350"/>
              <a:t> – set of </a:t>
            </a:r>
            <a:br>
              <a:rPr lang="en-US" altLang="en-US" sz="1350"/>
            </a:br>
            <a:r>
              <a:rPr lang="en-US" altLang="en-US" sz="1350"/>
              <a:t>internal relationships that </a:t>
            </a:r>
            <a:br>
              <a:rPr lang="en-US" altLang="en-US" sz="1350"/>
            </a:br>
            <a:r>
              <a:rPr lang="en-US" altLang="en-US" sz="1350"/>
              <a:t>makes it a whole</a:t>
            </a:r>
          </a:p>
        </p:txBody>
      </p:sp>
      <p:sp>
        <p:nvSpPr>
          <p:cNvPr id="14343" name="Text Box 10">
            <a:extLst>
              <a:ext uri="{FF2B5EF4-FFF2-40B4-BE49-F238E27FC236}">
                <a16:creationId xmlns:a16="http://schemas.microsoft.com/office/drawing/2014/main" id="{08182DBD-4B05-46F1-B023-008CF8CF4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523" y="4845844"/>
            <a:ext cx="299312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750" b="0"/>
              <a:t>Max Wertheimer, Laws of Organization in Perceptual Forms, 1923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750" b="0"/>
              <a:t>http://psy.ed.asu.edu/~classics/Wertheimer/Forms/forms.htm</a:t>
            </a:r>
          </a:p>
        </p:txBody>
      </p:sp>
      <p:sp>
        <p:nvSpPr>
          <p:cNvPr id="14344" name="Text Box 15">
            <a:extLst>
              <a:ext uri="{FF2B5EF4-FFF2-40B4-BE49-F238E27FC236}">
                <a16:creationId xmlns:a16="http://schemas.microsoft.com/office/drawing/2014/main" id="{455F2ADE-BFFE-4CE4-882E-EA110227E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4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E62AE4C-2660-4946-A3AE-FC5DADCB7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Muller-Lyer illusion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1102CFE-CFE8-4F15-9053-5C774238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193006"/>
            <a:ext cx="3257550" cy="297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5">
            <a:extLst>
              <a:ext uri="{FF2B5EF4-FFF2-40B4-BE49-F238E27FC236}">
                <a16:creationId xmlns:a16="http://schemas.microsoft.com/office/drawing/2014/main" id="{8BA7C4A5-999D-44AC-BDFA-B790C5E71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073" y="4408885"/>
            <a:ext cx="50882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/>
              <a:t>Lines are perceived as components of a whole rather </a:t>
            </a:r>
            <a:br>
              <a:rPr lang="en-US" altLang="en-US" sz="1500"/>
            </a:br>
            <a:r>
              <a:rPr lang="en-US" altLang="en-US" sz="1500"/>
              <a:t>than as individual lines.</a:t>
            </a:r>
          </a:p>
        </p:txBody>
      </p:sp>
      <p:sp>
        <p:nvSpPr>
          <p:cNvPr id="402438" name="Line 6">
            <a:extLst>
              <a:ext uri="{FF2B5EF4-FFF2-40B4-BE49-F238E27FC236}">
                <a16:creationId xmlns:a16="http://schemas.microsoft.com/office/drawing/2014/main" id="{ECFBA18F-A8CE-4BDE-B591-D48AF3F6D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3775" y="1171575"/>
            <a:ext cx="0" cy="3000375"/>
          </a:xfrm>
          <a:prstGeom prst="line">
            <a:avLst/>
          </a:prstGeom>
          <a:noFill/>
          <a:ln w="31750">
            <a:solidFill>
              <a:srgbClr val="00008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 sz="1350"/>
          </a:p>
        </p:txBody>
      </p:sp>
      <p:sp>
        <p:nvSpPr>
          <p:cNvPr id="402439" name="Line 7">
            <a:extLst>
              <a:ext uri="{FF2B5EF4-FFF2-40B4-BE49-F238E27FC236}">
                <a16:creationId xmlns:a16="http://schemas.microsoft.com/office/drawing/2014/main" id="{26CE34F9-3EF1-4C96-B2C0-0FFDF34F9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1150" y="1114425"/>
            <a:ext cx="0" cy="3000375"/>
          </a:xfrm>
          <a:prstGeom prst="line">
            <a:avLst/>
          </a:prstGeom>
          <a:noFill/>
          <a:ln w="31750">
            <a:solidFill>
              <a:srgbClr val="00008F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 sz="1350"/>
          </a:p>
        </p:txBody>
      </p:sp>
      <p:sp>
        <p:nvSpPr>
          <p:cNvPr id="16391" name="Text Box 14">
            <a:extLst>
              <a:ext uri="{FF2B5EF4-FFF2-40B4-BE49-F238E27FC236}">
                <a16:creationId xmlns:a16="http://schemas.microsoft.com/office/drawing/2014/main" id="{E67163E8-C534-4C9C-9D87-5292A3D74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4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978DC63F-0861-422D-B94C-AC490B3A0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/>
              <a:t>Can you see anything invisible?</a:t>
            </a:r>
          </a:p>
        </p:txBody>
      </p:sp>
      <p:pic>
        <p:nvPicPr>
          <p:cNvPr id="18435" name="Picture 10">
            <a:extLst>
              <a:ext uri="{FF2B5EF4-FFF2-40B4-BE49-F238E27FC236}">
                <a16:creationId xmlns:a16="http://schemas.microsoft.com/office/drawing/2014/main" id="{A192D8EB-25F8-4692-BA30-7AFBF43F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705" name="Picture 9">
            <a:extLst>
              <a:ext uri="{FF2B5EF4-FFF2-40B4-BE49-F238E27FC236}">
                <a16:creationId xmlns:a16="http://schemas.microsoft.com/office/drawing/2014/main" id="{10DA0B90-01C3-4B11-B757-FBE67DD4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704" name="Picture 8">
            <a:extLst>
              <a:ext uri="{FF2B5EF4-FFF2-40B4-BE49-F238E27FC236}">
                <a16:creationId xmlns:a16="http://schemas.microsoft.com/office/drawing/2014/main" id="{F6784742-7138-4DAF-86ED-CEB063BC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703" name="Picture 7">
            <a:extLst>
              <a:ext uri="{FF2B5EF4-FFF2-40B4-BE49-F238E27FC236}">
                <a16:creationId xmlns:a16="http://schemas.microsoft.com/office/drawing/2014/main" id="{6048E52B-5971-4F5C-986E-7A1E904B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702" name="Picture 6">
            <a:extLst>
              <a:ext uri="{FF2B5EF4-FFF2-40B4-BE49-F238E27FC236}">
                <a16:creationId xmlns:a16="http://schemas.microsoft.com/office/drawing/2014/main" id="{3C2392E0-320A-45D0-B51D-9633F514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1701" name="Picture 5">
            <a:extLst>
              <a:ext uri="{FF2B5EF4-FFF2-40B4-BE49-F238E27FC236}">
                <a16:creationId xmlns:a16="http://schemas.microsoft.com/office/drawing/2014/main" id="{CFBD1A19-4FC2-4A61-8B96-74EC873C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42" y="1294210"/>
            <a:ext cx="2563415" cy="242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1707" name="Text Box 11">
            <a:extLst>
              <a:ext uri="{FF2B5EF4-FFF2-40B4-BE49-F238E27FC236}">
                <a16:creationId xmlns:a16="http://schemas.microsoft.com/office/drawing/2014/main" id="{76EED89F-427A-43B9-A9CA-821090F7F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019" y="4011216"/>
            <a:ext cx="67120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These are </a:t>
            </a:r>
            <a:r>
              <a:rPr lang="en-US" altLang="en-US" sz="1800">
                <a:solidFill>
                  <a:srgbClr val="00008F"/>
                </a:solidFill>
              </a:rPr>
              <a:t>illusory contours</a:t>
            </a:r>
            <a:r>
              <a:rPr lang="en-US" altLang="en-US" sz="1800"/>
              <a:t>, formed by grouping the circles</a:t>
            </a:r>
          </a:p>
        </p:txBody>
      </p:sp>
      <p:sp>
        <p:nvSpPr>
          <p:cNvPr id="541708" name="Text Box 12">
            <a:extLst>
              <a:ext uri="{FF2B5EF4-FFF2-40B4-BE49-F238E27FC236}">
                <a16:creationId xmlns:a16="http://schemas.microsoft.com/office/drawing/2014/main" id="{FD7CA087-9DA7-49F5-BC4C-E75FA43E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5544" y="4611291"/>
            <a:ext cx="44678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This is the well-known Kanizsa triangle</a:t>
            </a:r>
          </a:p>
        </p:txBody>
      </p:sp>
      <p:sp>
        <p:nvSpPr>
          <p:cNvPr id="18443" name="Text Box 18">
            <a:extLst>
              <a:ext uri="{FF2B5EF4-FFF2-40B4-BE49-F238E27FC236}">
                <a16:creationId xmlns:a16="http://schemas.microsoft.com/office/drawing/2014/main" id="{F7647266-357C-4A1C-843F-30BD9E068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9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707" grpId="0"/>
      <p:bldP spid="5417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00050" y="388143"/>
            <a:ext cx="6172200" cy="857250"/>
          </a:xfrm>
        </p:spPr>
        <p:txBody>
          <a:bodyPr/>
          <a:lstStyle/>
          <a:p>
            <a:r>
              <a:rPr lang="en-US" dirty="0"/>
              <a:t>Image Segmentation</a:t>
            </a:r>
            <a:endParaRPr lang="de-CH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00050" y="1809750"/>
            <a:ext cx="8058150" cy="2967038"/>
          </a:xfrm>
        </p:spPr>
        <p:txBody>
          <a:bodyPr>
            <a:normAutofit/>
          </a:bodyPr>
          <a:lstStyle/>
          <a:p>
            <a:r>
              <a:rPr lang="en-US" sz="1600" b="1" dirty="0"/>
              <a:t>Goal:</a:t>
            </a:r>
            <a:r>
              <a:rPr lang="en-US" sz="1600" dirty="0"/>
              <a:t> identify groups of pixels that go together</a:t>
            </a:r>
          </a:p>
          <a:p>
            <a:r>
              <a:rPr lang="en-US" altLang="en-US" sz="1600" dirty="0"/>
              <a:t>Pixels are grouped because they share some local property (gray level, color, texture, motion, etc.)</a:t>
            </a:r>
          </a:p>
          <a:p>
            <a:endParaRPr lang="de-CH" sz="1600" dirty="0"/>
          </a:p>
        </p:txBody>
      </p:sp>
      <p:pic>
        <p:nvPicPr>
          <p:cNvPr id="47110" name="Picture 3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05" y="2876550"/>
            <a:ext cx="2331244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4" descr="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876550"/>
            <a:ext cx="2330054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Line 5"/>
          <p:cNvSpPr>
            <a:spLocks noChangeShapeType="1"/>
          </p:cNvSpPr>
          <p:nvPr/>
        </p:nvSpPr>
        <p:spPr bwMode="auto">
          <a:xfrm>
            <a:off x="3302795" y="3733801"/>
            <a:ext cx="507206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7113" name="TextBox 19"/>
          <p:cNvSpPr txBox="1">
            <a:spLocks noChangeArrowheads="1"/>
          </p:cNvSpPr>
          <p:nvPr/>
        </p:nvSpPr>
        <p:spPr bwMode="auto">
          <a:xfrm>
            <a:off x="5891213" y="4857750"/>
            <a:ext cx="27286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Steve Seitz,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5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"/>
          <a:stretch/>
        </p:blipFill>
        <p:spPr>
          <a:xfrm>
            <a:off x="1066800" y="390572"/>
            <a:ext cx="6342445" cy="4416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600" y="285750"/>
            <a:ext cx="3142060" cy="646065"/>
          </a:xfrm>
        </p:spPr>
        <p:txBody>
          <a:bodyPr>
            <a:normAutofit/>
          </a:bodyPr>
          <a:lstStyle/>
          <a:p>
            <a:pPr algn="r"/>
            <a:r>
              <a:rPr lang="en-US" sz="2625" dirty="0">
                <a:solidFill>
                  <a:srgbClr val="FFFFFF"/>
                </a:solidFill>
              </a:rPr>
              <a:t>What is similarity?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295400" y="4160626"/>
            <a:ext cx="6619244" cy="64606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275" dirty="0">
                <a:solidFill>
                  <a:srgbClr val="FFFFFF"/>
                </a:solidFill>
              </a:rPr>
              <a:t>Similarity is hard to define, but… “We know it when we see it” The real meaning of similarity is a philosophical question. We will take a more pragmatic approach.</a:t>
            </a:r>
          </a:p>
        </p:txBody>
      </p:sp>
    </p:spTree>
    <p:extLst>
      <p:ext uri="{BB962C8B-B14F-4D97-AF65-F5344CB8AC3E}">
        <p14:creationId xmlns:p14="http://schemas.microsoft.com/office/powerpoint/2010/main" val="175268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1E1-5DE5-4006-8349-3039158E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CD92-A438-49F3-86C4-FDE14908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33550"/>
            <a:ext cx="7772401" cy="3352800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Threshold based </a:t>
            </a:r>
          </a:p>
          <a:p>
            <a:pPr lvl="1"/>
            <a:r>
              <a:rPr lang="en-US" sz="1400" dirty="0"/>
              <a:t>Simple histogram thresholding</a:t>
            </a:r>
          </a:p>
          <a:p>
            <a:pPr lvl="1"/>
            <a:r>
              <a:rPr lang="en-US" sz="1400" dirty="0"/>
              <a:t>Otsu thresholding</a:t>
            </a:r>
          </a:p>
          <a:p>
            <a:r>
              <a:rPr lang="en-US" sz="1600" b="1" dirty="0"/>
              <a:t>Edge (or contour) based</a:t>
            </a:r>
          </a:p>
          <a:p>
            <a:pPr lvl="1"/>
            <a:r>
              <a:rPr lang="en-US" sz="1400" dirty="0"/>
              <a:t>Edge detection, Haugh transform</a:t>
            </a:r>
            <a:endParaRPr lang="en-US" sz="1600" dirty="0"/>
          </a:p>
          <a:p>
            <a:r>
              <a:rPr lang="en-US" sz="1600" b="1" dirty="0"/>
              <a:t>Clustering based</a:t>
            </a:r>
          </a:p>
          <a:p>
            <a:pPr lvl="1"/>
            <a:r>
              <a:rPr lang="en-US" sz="1400" dirty="0"/>
              <a:t>K-means</a:t>
            </a:r>
          </a:p>
          <a:p>
            <a:pPr lvl="1"/>
            <a:r>
              <a:rPr lang="en-US" sz="1400" dirty="0"/>
              <a:t>Region based</a:t>
            </a:r>
          </a:p>
          <a:p>
            <a:pPr lvl="2"/>
            <a:r>
              <a:rPr lang="en-US" sz="1250" dirty="0"/>
              <a:t>Agglomerative clustering –  merging (bottom to top)</a:t>
            </a:r>
          </a:p>
          <a:p>
            <a:pPr lvl="2"/>
            <a:r>
              <a:rPr lang="en-US" altLang="en-US" sz="1250" dirty="0"/>
              <a:t>Divisive clustering </a:t>
            </a:r>
            <a:r>
              <a:rPr lang="en-US" sz="1250" dirty="0"/>
              <a:t> – splitting (top to bottom)</a:t>
            </a:r>
          </a:p>
          <a:p>
            <a:r>
              <a:rPr lang="en-US" sz="1550" b="1" dirty="0"/>
              <a:t>Deep learning based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B050B-6AFA-4BA0-A9CC-220B1C2E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733550"/>
            <a:ext cx="3833883" cy="23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72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1E1-5DE5-4006-8349-3039158E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CD92-A438-49F3-86C4-FDE14908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33550"/>
            <a:ext cx="7772401" cy="3352800"/>
          </a:xfrm>
        </p:spPr>
        <p:txBody>
          <a:bodyPr>
            <a:normAutofit lnSpcReduction="10000"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Threshold based 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Simple histogram thresholding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Otsu thresholding</a:t>
            </a:r>
          </a:p>
          <a:p>
            <a:r>
              <a:rPr lang="en-US" sz="1600" b="1" dirty="0"/>
              <a:t>Edge (or contour) based</a:t>
            </a:r>
          </a:p>
          <a:p>
            <a:pPr lvl="1"/>
            <a:r>
              <a:rPr lang="en-US" sz="1400" dirty="0"/>
              <a:t>Edge detection, Haugh transform</a:t>
            </a:r>
            <a:endParaRPr lang="en-US" sz="1600" dirty="0"/>
          </a:p>
          <a:p>
            <a:r>
              <a:rPr lang="en-US" sz="1600" b="1" dirty="0"/>
              <a:t>Clustering based</a:t>
            </a:r>
          </a:p>
          <a:p>
            <a:pPr lvl="1"/>
            <a:r>
              <a:rPr lang="en-US" sz="1400" dirty="0"/>
              <a:t>K-means</a:t>
            </a:r>
          </a:p>
          <a:p>
            <a:pPr lvl="1"/>
            <a:r>
              <a:rPr lang="en-US" sz="1400" dirty="0"/>
              <a:t>Region based</a:t>
            </a:r>
          </a:p>
          <a:p>
            <a:pPr lvl="2"/>
            <a:r>
              <a:rPr lang="en-US" sz="1250" dirty="0"/>
              <a:t>Agglomerative clustering –  merging (bottom to top)</a:t>
            </a:r>
          </a:p>
          <a:p>
            <a:pPr lvl="2"/>
            <a:r>
              <a:rPr lang="en-US" altLang="en-US" sz="1250" dirty="0"/>
              <a:t>Divisive clustering </a:t>
            </a:r>
            <a:r>
              <a:rPr lang="en-US" sz="1250" dirty="0"/>
              <a:t> – splitting (top to bottom)</a:t>
            </a:r>
          </a:p>
          <a:p>
            <a:r>
              <a:rPr lang="en-US" sz="1550" b="1" dirty="0"/>
              <a:t>Deep learning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69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5BB3-DFA8-4083-A1E2-43DCDE39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A7D32-1581-4E56-9844-AF7289779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33551"/>
            <a:ext cx="4191000" cy="3409950"/>
          </a:xfrm>
        </p:spPr>
        <p:txBody>
          <a:bodyPr>
            <a:normAutofit/>
          </a:bodyPr>
          <a:lstStyle/>
          <a:p>
            <a:r>
              <a:rPr lang="en-US" sz="1600" dirty="0"/>
              <a:t>Based on the  intensity </a:t>
            </a:r>
            <a:r>
              <a:rPr lang="en-US" sz="1600" b="1" dirty="0"/>
              <a:t>histogram</a:t>
            </a:r>
            <a:r>
              <a:rPr lang="en-US" sz="1600" dirty="0"/>
              <a:t>, the pixels in an image get divided by comparing the pixel’s intensity with a </a:t>
            </a:r>
            <a:r>
              <a:rPr lang="en-US" sz="1600" b="1" dirty="0"/>
              <a:t>threshold</a:t>
            </a:r>
            <a:r>
              <a:rPr lang="en-US" sz="1600" dirty="0"/>
              <a:t> value. </a:t>
            </a:r>
          </a:p>
          <a:p>
            <a:r>
              <a:rPr lang="en-US" sz="1600" dirty="0"/>
              <a:t>Individual pixels in an image are marked as “object” pixels if their value is greater(smaller) than some threshold value and as “background” pixels otherwise</a:t>
            </a:r>
          </a:p>
          <a:p>
            <a:r>
              <a:rPr lang="en-US" sz="1600" dirty="0"/>
              <a:t>Typically, an object pixel is given a value of “1” while a background pixel is given a value of “0.”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3091D-9A03-4ECB-8D82-45C627672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9" t="11845" r="2832"/>
          <a:stretch/>
        </p:blipFill>
        <p:spPr>
          <a:xfrm>
            <a:off x="4548554" y="3017135"/>
            <a:ext cx="4419600" cy="203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9FCD51-E42F-478D-A40E-C1D7008CB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16" y="1101486"/>
            <a:ext cx="2547938" cy="1904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B94F5-5051-4C0F-B4F2-7BA7625C6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160" y="1101486"/>
            <a:ext cx="2286055" cy="2174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75A14F-4581-4A4F-84FB-21D2338C4DA1}"/>
              </a:ext>
            </a:extLst>
          </p:cNvPr>
          <p:cNvSpPr txBox="1"/>
          <p:nvPr/>
        </p:nvSpPr>
        <p:spPr>
          <a:xfrm>
            <a:off x="3303954" y="468615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choose the threshold?</a:t>
            </a:r>
          </a:p>
        </p:txBody>
      </p:sp>
    </p:spTree>
    <p:extLst>
      <p:ext uri="{BB962C8B-B14F-4D97-AF65-F5344CB8AC3E}">
        <p14:creationId xmlns:p14="http://schemas.microsoft.com/office/powerpoint/2010/main" val="14785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2578-16FB-45D9-AD48-85563C57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90550"/>
            <a:ext cx="6571060" cy="530223"/>
          </a:xfrm>
        </p:spPr>
        <p:txBody>
          <a:bodyPr/>
          <a:lstStyle/>
          <a:p>
            <a:r>
              <a:rPr lang="en-US" dirty="0"/>
              <a:t>Image histogram analysis: </a:t>
            </a:r>
            <a:br>
              <a:rPr lang="en-US" dirty="0"/>
            </a:br>
            <a:r>
              <a:rPr lang="en-US" dirty="0"/>
              <a:t>bright vs dark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43ED0F-E8E6-4FC4-B844-6844CF9F6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950"/>
            <a:ext cx="4474967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1AB8A-6696-4D8A-BA38-A9DAD020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62" y="1885950"/>
            <a:ext cx="4502238" cy="2840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B2CF3-53AF-48F7-A60C-DE6FD822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663" y="147862"/>
            <a:ext cx="3419475" cy="17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2578-16FB-45D9-AD48-85563C57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90550"/>
            <a:ext cx="6571060" cy="530223"/>
          </a:xfrm>
        </p:spPr>
        <p:txBody>
          <a:bodyPr/>
          <a:lstStyle/>
          <a:p>
            <a:r>
              <a:rPr lang="en-US" dirty="0"/>
              <a:t>Image histogram analysis: </a:t>
            </a:r>
            <a:br>
              <a:rPr lang="en-US" dirty="0"/>
            </a:br>
            <a:r>
              <a:rPr lang="en-US" dirty="0"/>
              <a:t>low vs high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141C-D540-43C5-B1D3-8628B94D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21660"/>
            <a:ext cx="4672012" cy="276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FD6FB-0FA4-45B5-8BEB-C2FF56A4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948" y="1885950"/>
            <a:ext cx="4515190" cy="276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EAD66-E7F0-42C8-99C8-4744FC0FD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72" y="0"/>
            <a:ext cx="3709334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40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D501-B529-4815-B2B3-583AD41E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the threshold?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62552-8A10-4ADF-AAF5-CF471520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62150"/>
            <a:ext cx="3886200" cy="2562225"/>
          </a:xfrm>
        </p:spPr>
        <p:txBody>
          <a:bodyPr/>
          <a:lstStyle/>
          <a:p>
            <a:r>
              <a:rPr lang="en-US" dirty="0"/>
              <a:t>Peaks, valleys and curvatures of the </a:t>
            </a:r>
            <a:r>
              <a:rPr lang="en-US" b="1" dirty="0"/>
              <a:t>smoothed</a:t>
            </a:r>
            <a:r>
              <a:rPr lang="en-US" dirty="0"/>
              <a:t> histogram are analyzed:</a:t>
            </a:r>
          </a:p>
          <a:p>
            <a:pPr lvl="1"/>
            <a:r>
              <a:rPr lang="en-US" dirty="0"/>
              <a:t>Find minimum</a:t>
            </a:r>
          </a:p>
          <a:p>
            <a:pPr lvl="1"/>
            <a:r>
              <a:rPr lang="en-US" dirty="0"/>
              <a:t>Fit analytical model and find minima (more robust)</a:t>
            </a:r>
          </a:p>
          <a:p>
            <a:r>
              <a:rPr lang="en-US" dirty="0"/>
              <a:t>Clustering-like method:</a:t>
            </a:r>
          </a:p>
          <a:p>
            <a:pPr lvl="1"/>
            <a:r>
              <a:rPr lang="en-US" dirty="0"/>
              <a:t>Break the image into K regions (segments) by reducing the number of colors to</a:t>
            </a:r>
          </a:p>
          <a:p>
            <a:pPr lvl="1"/>
            <a:r>
              <a:rPr lang="en-US" dirty="0"/>
              <a:t>Assigning each pixel to the closest color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CEF79-74DB-4FF5-B30B-3FCA2E03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962150"/>
            <a:ext cx="4347869" cy="2474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3CB462-8238-42C7-9A0F-2C76C868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006233"/>
            <a:ext cx="4456511" cy="24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325A-F7C0-4434-9FD6-595DFF9A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46099"/>
          </a:xfrm>
        </p:spPr>
        <p:txBody>
          <a:bodyPr/>
          <a:lstStyle/>
          <a:p>
            <a:r>
              <a:rPr lang="en-US" dirty="0"/>
              <a:t>What is the problem with simple (minimum based) thresholding?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4A69-1ACA-400C-A667-12E42715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6" y="1962150"/>
            <a:ext cx="4467784" cy="2562225"/>
          </a:xfrm>
        </p:spPr>
        <p:txBody>
          <a:bodyPr/>
          <a:lstStyle/>
          <a:p>
            <a:r>
              <a:rPr lang="en-US" dirty="0"/>
              <a:t>Histogram shape analysis</a:t>
            </a:r>
          </a:p>
          <a:p>
            <a:r>
              <a:rPr lang="en-US" dirty="0"/>
              <a:t>Foreground pixels form one peak</a:t>
            </a:r>
          </a:p>
          <a:p>
            <a:r>
              <a:rPr lang="en-US" dirty="0"/>
              <a:t>Background pixels form the second peak</a:t>
            </a:r>
          </a:p>
          <a:p>
            <a:r>
              <a:rPr lang="en-US" dirty="0"/>
              <a:t>Intuitively: the threshold is set as the gray level that has a minimum value between two maxima</a:t>
            </a:r>
          </a:p>
          <a:p>
            <a:r>
              <a:rPr lang="en-US" b="1" dirty="0">
                <a:solidFill>
                  <a:srgbClr val="FF0000"/>
                </a:solidFill>
              </a:rPr>
              <a:t>Problem: </a:t>
            </a:r>
            <a:r>
              <a:rPr lang="en-US" dirty="0"/>
              <a:t>noisy histograms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EE1E7-E10D-4F8D-A889-DBE309064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/>
          <a:stretch/>
        </p:blipFill>
        <p:spPr bwMode="auto">
          <a:xfrm>
            <a:off x="4513385" y="1494516"/>
            <a:ext cx="4238625" cy="174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A6B4B-27FE-47D0-BBCB-28A6C1715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/>
          <a:stretch/>
        </p:blipFill>
        <p:spPr>
          <a:xfrm>
            <a:off x="4552462" y="3083475"/>
            <a:ext cx="4021015" cy="19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F6E-76BB-4DA7-B9A6-ABBC6D1D0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thresholding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9FED-C3D7-4282-AD13-270751A98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16" y="1843697"/>
            <a:ext cx="4208685" cy="2785453"/>
          </a:xfrm>
        </p:spPr>
        <p:txBody>
          <a:bodyPr>
            <a:normAutofit/>
          </a:bodyPr>
          <a:lstStyle/>
          <a:p>
            <a:r>
              <a:rPr lang="en-US" sz="1600" dirty="0"/>
              <a:t>The histogram of an image is the sum of two overlapping distributions</a:t>
            </a:r>
          </a:p>
          <a:p>
            <a:r>
              <a:rPr lang="en-US" sz="1600" dirty="0"/>
              <a:t>Optimal threshold: overlapping point of these distributions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Problem: </a:t>
            </a:r>
            <a:r>
              <a:rPr lang="en-US" sz="1600" dirty="0"/>
              <a:t>distributions are unknown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65333-74FF-44B1-AD39-C39ED39A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87499"/>
            <a:ext cx="4208686" cy="3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9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F338-7D8E-4D3C-B1B4-3460DF68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thresholding : the Otsu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790DFA-E5C7-429C-81FA-2AF107D90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962150"/>
            <a:ext cx="4572000" cy="2562225"/>
          </a:xfrm>
        </p:spPr>
        <p:txBody>
          <a:bodyPr/>
          <a:lstStyle/>
          <a:p>
            <a:r>
              <a:rPr lang="en-US" dirty="0"/>
              <a:t>Otsu’s method is an adaptive thresholding way for binarization in image processing. By going through all possible threshold values (from 0 to 255), it can find the optimal threshold value of input image.</a:t>
            </a:r>
          </a:p>
          <a:p>
            <a:r>
              <a:rPr lang="en-US" dirty="0"/>
              <a:t>The optimal threshold value is the one so that </a:t>
            </a:r>
            <a:r>
              <a:rPr lang="en-US" b="1" dirty="0"/>
              <a:t>within-class variance </a:t>
            </a:r>
            <a:r>
              <a:rPr lang="en-US" dirty="0"/>
              <a:t>is minimal (or </a:t>
            </a:r>
            <a:r>
              <a:rPr lang="en-US" b="1" dirty="0"/>
              <a:t>between-class variance</a:t>
            </a:r>
            <a:r>
              <a:rPr lang="en-US" dirty="0"/>
              <a:t>  is maximal)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493A916-2F64-499A-B575-C44F2F009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733550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4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B7BC-FF43-48F9-9676-F11BC2B2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7134784" cy="530223"/>
          </a:xfrm>
        </p:spPr>
        <p:txBody>
          <a:bodyPr/>
          <a:lstStyle/>
          <a:p>
            <a:r>
              <a:rPr lang="en-US" dirty="0"/>
              <a:t>Why would we care to do a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15F0B-A623-4175-AECD-7BB30CF6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73" y="2001828"/>
            <a:ext cx="3975527" cy="2562225"/>
          </a:xfrm>
        </p:spPr>
        <p:txBody>
          <a:bodyPr/>
          <a:lstStyle/>
          <a:p>
            <a:r>
              <a:rPr lang="en-US" dirty="0"/>
              <a:t>Separate image into coherent “objects”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B7ACFAAC-E071-4E3B-868C-50AF26FA8C0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657350"/>
            <a:ext cx="5024184" cy="3474357"/>
            <a:chOff x="1860588" y="1857165"/>
            <a:chExt cx="5486400" cy="4122925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FADF7F11-8402-4032-A2A5-43CDFCE1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351" y="2246290"/>
              <a:ext cx="2662237" cy="177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F4F7E9E3-99F2-4C50-8355-08D7DFD0FF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88" y="2246290"/>
              <a:ext cx="2667000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58CA4C5A-C84C-4A23-8844-2DD6DE612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588" y="4200503"/>
              <a:ext cx="2667000" cy="1779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474BCDB3-D397-4AD9-899D-45853FD82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88" y="4200503"/>
              <a:ext cx="2667000" cy="1779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87178B78-2FB5-45FF-9EB6-632DDEDB2F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8939" y="1860340"/>
              <a:ext cx="759823" cy="369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Image</a:t>
              </a:r>
            </a:p>
          </p:txBody>
        </p: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D1927745-6FCD-47A8-953C-F8EDEFA21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5997" y="1857165"/>
              <a:ext cx="2210220" cy="369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Human segmentation</a:t>
              </a:r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D3D3ED8D-71A4-424A-B59D-AA009FE24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9" y="4779962"/>
            <a:ext cx="205056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Svetlana </a:t>
            </a:r>
            <a:r>
              <a:rPr lang="en-US" sz="1050" b="0" dirty="0" err="1">
                <a:solidFill>
                  <a:srgbClr val="000000"/>
                </a:solidFill>
              </a:rPr>
              <a:t>Lazebnik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18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B63B-4D4D-43B6-B46D-2EAC2F95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Otsu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2F36-FF13-416E-925E-B963B4F2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" y="2038350"/>
            <a:ext cx="4562041" cy="2895600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Compute image histogram</a:t>
            </a:r>
          </a:p>
          <a:p>
            <a:r>
              <a:rPr lang="en-US" sz="1700" dirty="0"/>
              <a:t>For each possible threshold values T=(from 0 to 255):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500" dirty="0"/>
              <a:t>Separate all pixels to 2 classes: C1: p&lt;T, C2: p&gt;T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500" dirty="0"/>
              <a:t>Calculate </a:t>
            </a:r>
            <a:r>
              <a:rPr lang="en-US" sz="1500" b="1" dirty="0"/>
              <a:t>within-class variance</a:t>
            </a:r>
            <a:r>
              <a:rPr lang="en-US" sz="1500" dirty="0"/>
              <a:t>.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sz="1500" dirty="0"/>
              <a:t>Calculate  </a:t>
            </a:r>
            <a:r>
              <a:rPr lang="en-US" sz="1500" b="1" dirty="0"/>
              <a:t>between-class variance</a:t>
            </a:r>
            <a:r>
              <a:rPr lang="en-US" sz="1500" dirty="0"/>
              <a:t> as</a:t>
            </a:r>
          </a:p>
          <a:p>
            <a:pPr marL="342900" lvl="1" indent="0">
              <a:buNone/>
            </a:pPr>
            <a:r>
              <a:rPr lang="en-US" sz="1500" dirty="0" err="1"/>
              <a:t>TotalVariance</a:t>
            </a:r>
            <a:r>
              <a:rPr lang="en-US" sz="1500" dirty="0"/>
              <a:t>-within class variance</a:t>
            </a:r>
          </a:p>
          <a:p>
            <a:pPr marL="328612" indent="-285750"/>
            <a:r>
              <a:rPr lang="en-US" sz="1600" dirty="0"/>
              <a:t>Find T which minimizes </a:t>
            </a:r>
            <a:r>
              <a:rPr lang="en-US" sz="1600" b="1" dirty="0"/>
              <a:t>within-class variance </a:t>
            </a:r>
            <a:r>
              <a:rPr lang="en-US" sz="1600" dirty="0"/>
              <a:t>or maximizes </a:t>
            </a:r>
            <a:r>
              <a:rPr lang="en-US" sz="1600" b="1" dirty="0"/>
              <a:t>between-class variance</a:t>
            </a:r>
            <a:r>
              <a:rPr lang="en-US" sz="1600" dirty="0"/>
              <a:t> </a:t>
            </a:r>
          </a:p>
          <a:p>
            <a:pPr marL="42862" indent="0">
              <a:buNone/>
            </a:pPr>
            <a:endParaRPr lang="en-US" sz="1650" dirty="0"/>
          </a:p>
          <a:p>
            <a:pPr marL="342900" lvl="1" indent="0">
              <a:buNone/>
            </a:pPr>
            <a:endParaRPr lang="en-US" sz="2200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3A055-F880-4742-96D2-E8987759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114550"/>
            <a:ext cx="4257675" cy="2422286"/>
          </a:xfrm>
          <a:prstGeom prst="rect">
            <a:avLst/>
          </a:prstGeom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41661EE9-47E9-48BF-BAB8-F716E54C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78194"/>
            <a:ext cx="1557338" cy="5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71268-0EAD-4A03-A8E7-26748AFD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765" y="2080516"/>
            <a:ext cx="4496235" cy="24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18AB-97B0-4326-B9F2-CFC6D65123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9772" y="0"/>
            <a:ext cx="6570663" cy="53022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Otsu vs manual result for clean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30322-0010-428B-8B2D-9A12918F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1" y="1524976"/>
            <a:ext cx="355600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7C6B1-22EF-4859-9408-DE30DFDA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2" y="1524976"/>
            <a:ext cx="3556000" cy="266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FE4BC-503A-4933-BD56-DFCE3794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4" y="2721584"/>
            <a:ext cx="3263738" cy="2447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EE1A3F-BAB2-4BB7-A845-79890911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3" y="467823"/>
            <a:ext cx="3187537" cy="23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66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18AB-97B0-4326-B9F2-CFC6D65123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9772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Otsu vs manual result for noisy image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C4DAB-A836-4A15-823C-B90FEBFE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" y="442910"/>
            <a:ext cx="3263739" cy="244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9C796-DA20-466E-A21E-AA80B09F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" y="2738923"/>
            <a:ext cx="3263739" cy="2447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FB63C-3800-4F4C-84A1-DE13EB91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422885"/>
            <a:ext cx="3451717" cy="25887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FAA9A0-6061-4CE0-BC04-773B5EB60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414091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A423C7-F3A9-45F4-B787-F241F492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thresholding methods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9B7D0-B901-410D-998B-2AC93A312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952625"/>
            <a:ext cx="4772584" cy="25622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Good:</a:t>
            </a:r>
          </a:p>
          <a:p>
            <a:r>
              <a:rPr lang="en-US" sz="1400" dirty="0"/>
              <a:t>Simple to implement</a:t>
            </a:r>
          </a:p>
          <a:p>
            <a:r>
              <a:rPr lang="en-US" sz="1400" dirty="0"/>
              <a:t>Fast (especially if repeating on similar images)</a:t>
            </a:r>
          </a:p>
          <a:p>
            <a:r>
              <a:rPr lang="en-US" sz="1400" dirty="0"/>
              <a:t>Good for some kinds of images (e.g., documents, controlled lighting)</a:t>
            </a:r>
          </a:p>
          <a:p>
            <a:pPr marL="0" indent="0">
              <a:buNone/>
            </a:pPr>
            <a:r>
              <a:rPr lang="en-US" sz="1600" dirty="0"/>
              <a:t>Bad:</a:t>
            </a:r>
          </a:p>
          <a:p>
            <a:r>
              <a:rPr lang="en-US" sz="1400" dirty="0"/>
              <a:t>No guarantees of object coherency - may have holes, extraneous pixels, etc.</a:t>
            </a:r>
          </a:p>
          <a:p>
            <a:r>
              <a:rPr lang="en-US" sz="1400" dirty="0"/>
              <a:t>Incomplete solution: post-processing with morphological 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57B5F-DAFF-4F76-BB46-70256208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43" y="1809750"/>
            <a:ext cx="3702003" cy="31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81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1E1-5DE5-4006-8349-3039158E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CD92-A438-49F3-86C4-FDE14908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33550"/>
            <a:ext cx="7772401" cy="3352800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Threshold based </a:t>
            </a:r>
          </a:p>
          <a:p>
            <a:pPr lvl="1"/>
            <a:r>
              <a:rPr lang="en-US" sz="1400" dirty="0"/>
              <a:t>Simple histogram thresholding</a:t>
            </a:r>
          </a:p>
          <a:p>
            <a:pPr lvl="1"/>
            <a:r>
              <a:rPr lang="en-US" sz="1400" dirty="0"/>
              <a:t>Otsu thresholding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Edge (or contour) based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Edge detection, Haugh transform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b="1" dirty="0"/>
              <a:t>Clustering based</a:t>
            </a:r>
          </a:p>
          <a:p>
            <a:pPr lvl="1"/>
            <a:r>
              <a:rPr lang="en-US" sz="1400" dirty="0"/>
              <a:t>K-means</a:t>
            </a:r>
          </a:p>
          <a:p>
            <a:pPr lvl="1"/>
            <a:r>
              <a:rPr lang="en-US" sz="1400" dirty="0"/>
              <a:t>Region based</a:t>
            </a:r>
          </a:p>
          <a:p>
            <a:pPr lvl="2"/>
            <a:r>
              <a:rPr lang="en-US" sz="1250" dirty="0"/>
              <a:t>Agglomerative clustering –  merging (bottom to top)</a:t>
            </a:r>
          </a:p>
          <a:p>
            <a:pPr lvl="2"/>
            <a:r>
              <a:rPr lang="en-US" altLang="en-US" sz="1250" dirty="0"/>
              <a:t>Divisive clustering </a:t>
            </a:r>
            <a:r>
              <a:rPr lang="en-US" sz="1250" dirty="0"/>
              <a:t> – splitting (top to bottom)</a:t>
            </a:r>
          </a:p>
          <a:p>
            <a:r>
              <a:rPr lang="en-US" sz="1550" b="1" dirty="0"/>
              <a:t>Deep learning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60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1E1-5DE5-4006-8349-3039158E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CD92-A438-49F3-86C4-FDE14908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33550"/>
            <a:ext cx="7772401" cy="3352800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Threshold based </a:t>
            </a:r>
          </a:p>
          <a:p>
            <a:pPr lvl="1"/>
            <a:r>
              <a:rPr lang="en-US" sz="1400" dirty="0"/>
              <a:t>Simple histogram thresholding</a:t>
            </a:r>
          </a:p>
          <a:p>
            <a:pPr lvl="1"/>
            <a:r>
              <a:rPr lang="en-US" sz="1400" dirty="0"/>
              <a:t>Otsu thresholding</a:t>
            </a:r>
          </a:p>
          <a:p>
            <a:r>
              <a:rPr lang="en-US" sz="1600" b="1" dirty="0"/>
              <a:t>Edge (or contour) based</a:t>
            </a:r>
          </a:p>
          <a:p>
            <a:pPr lvl="1"/>
            <a:r>
              <a:rPr lang="en-US" sz="1400" dirty="0"/>
              <a:t>Edge detection, Haugh transform</a:t>
            </a:r>
            <a:endParaRPr lang="en-US" sz="1600" dirty="0"/>
          </a:p>
          <a:p>
            <a:r>
              <a:rPr lang="en-US" sz="1600" b="1" dirty="0">
                <a:solidFill>
                  <a:srgbClr val="C00000"/>
                </a:solidFill>
              </a:rPr>
              <a:t>Clustering based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K-means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</a:rPr>
              <a:t>Region based</a:t>
            </a:r>
          </a:p>
          <a:p>
            <a:pPr lvl="2"/>
            <a:r>
              <a:rPr lang="en-US" sz="1250" dirty="0">
                <a:solidFill>
                  <a:schemeClr val="tx1"/>
                </a:solidFill>
              </a:rPr>
              <a:t>Agglomerative clustering –  merging (bottom to top)</a:t>
            </a:r>
          </a:p>
          <a:p>
            <a:pPr lvl="2"/>
            <a:r>
              <a:rPr lang="en-US" altLang="en-US" sz="1250" dirty="0">
                <a:solidFill>
                  <a:schemeClr val="tx1"/>
                </a:solidFill>
              </a:rPr>
              <a:t>Divisive clustering </a:t>
            </a:r>
            <a:r>
              <a:rPr lang="en-US" sz="1250" dirty="0">
                <a:solidFill>
                  <a:schemeClr val="tx1"/>
                </a:solidFill>
              </a:rPr>
              <a:t> – splitting (top to bottom)</a:t>
            </a:r>
          </a:p>
          <a:p>
            <a:r>
              <a:rPr lang="en-US" sz="1550" b="1" dirty="0"/>
              <a:t>Deep learning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3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510373" y="243740"/>
            <a:ext cx="6172200" cy="857250"/>
          </a:xfrm>
        </p:spPr>
        <p:txBody>
          <a:bodyPr/>
          <a:lstStyle/>
          <a:p>
            <a:r>
              <a:rPr lang="en-US" dirty="0"/>
              <a:t>Image Segmentation: Toy Example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686" y="2427554"/>
            <a:ext cx="6619244" cy="256222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825" dirty="0"/>
          </a:p>
          <a:p>
            <a:r>
              <a:rPr lang="en-US" dirty="0"/>
              <a:t>These intensities define the three groups.</a:t>
            </a:r>
          </a:p>
          <a:p>
            <a:r>
              <a:rPr lang="en-US" dirty="0"/>
              <a:t>We could label every pixel in the image according to which of these primary intensities it is.</a:t>
            </a:r>
          </a:p>
          <a:p>
            <a:pPr lvl="1"/>
            <a:r>
              <a:rPr lang="en-US" dirty="0"/>
              <a:t>i.e., segment the image based on the intensity feature.</a:t>
            </a:r>
          </a:p>
          <a:p>
            <a:r>
              <a:rPr lang="en-US" dirty="0"/>
              <a:t>What if the image isn’t quite so simple?</a:t>
            </a:r>
          </a:p>
          <a:p>
            <a:endParaRPr lang="de-CH" dirty="0"/>
          </a:p>
        </p:txBody>
      </p:sp>
      <p:pic>
        <p:nvPicPr>
          <p:cNvPr id="51206" name="Picture 1" descr="clean_histogram_graysca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2" y="1448097"/>
            <a:ext cx="3067050" cy="209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Box 3"/>
          <p:cNvSpPr txBox="1">
            <a:spLocks noChangeArrowheads="1"/>
          </p:cNvSpPr>
          <p:nvPr/>
        </p:nvSpPr>
        <p:spPr bwMode="auto">
          <a:xfrm>
            <a:off x="6025348" y="3325712"/>
            <a:ext cx="2382441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650">
                <a:solidFill>
                  <a:srgbClr val="000000"/>
                </a:solidFill>
                <a:latin typeface="Arial" pitchFamily="34" charset="0"/>
              </a:rPr>
              <a:t>intensity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340739" y="1846954"/>
            <a:ext cx="1341834" cy="985838"/>
            <a:chOff x="4900633" y="873090"/>
            <a:chExt cx="1789122" cy="1314468"/>
          </a:xfrm>
        </p:grpSpPr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4900633" y="873090"/>
              <a:ext cx="1789122" cy="400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350" i="1" dirty="0">
                  <a:solidFill>
                    <a:srgbClr val="000000"/>
                  </a:solidFill>
                </a:rPr>
                <a:t>black pixels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4973654" y="1384275"/>
              <a:ext cx="985850" cy="6207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600421" y="1956493"/>
            <a:ext cx="62984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i="1" dirty="0">
                <a:solidFill>
                  <a:srgbClr val="000000"/>
                </a:solidFill>
              </a:rPr>
              <a:t>gray pixels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rot="16200000" flipH="1">
            <a:off x="6778419" y="2517872"/>
            <a:ext cx="2464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832717" y="1436190"/>
            <a:ext cx="88701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i="1" dirty="0">
                <a:solidFill>
                  <a:srgbClr val="000000"/>
                </a:solidFill>
              </a:rPr>
              <a:t>white pixels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rot="10800000" flipV="1">
            <a:off x="7504105" y="1920773"/>
            <a:ext cx="583406" cy="2821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C408512-3D3D-4017-8E67-4CF929796591}"/>
              </a:ext>
            </a:extLst>
          </p:cNvPr>
          <p:cNvGrpSpPr/>
          <p:nvPr/>
        </p:nvGrpSpPr>
        <p:grpSpPr>
          <a:xfrm>
            <a:off x="555612" y="1056870"/>
            <a:ext cx="2549722" cy="1658023"/>
            <a:chOff x="1721050" y="1058761"/>
            <a:chExt cx="2549722" cy="1658023"/>
          </a:xfrm>
        </p:grpSpPr>
        <p:sp>
          <p:nvSpPr>
            <p:cNvPr id="51209" name="TextBox 7"/>
            <p:cNvSpPr txBox="1">
              <a:spLocks noChangeArrowheads="1"/>
            </p:cNvSpPr>
            <p:nvPr/>
          </p:nvSpPr>
          <p:spPr bwMode="auto">
            <a:xfrm>
              <a:off x="1888331" y="2370535"/>
              <a:ext cx="2382441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r>
                <a:rPr lang="en-US" sz="1650" dirty="0">
                  <a:solidFill>
                    <a:srgbClr val="000000"/>
                  </a:solidFill>
                  <a:latin typeface="Arial" pitchFamily="34" charset="0"/>
                </a:rPr>
                <a:t>input image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0E78CE-F70F-473F-B6B0-610DD33475B6}"/>
                </a:ext>
              </a:extLst>
            </p:cNvPr>
            <p:cNvGrpSpPr/>
            <p:nvPr/>
          </p:nvGrpSpPr>
          <p:grpSpPr>
            <a:xfrm>
              <a:off x="1721050" y="1058761"/>
              <a:ext cx="2135982" cy="1335881"/>
              <a:chOff x="1614487" y="1065611"/>
              <a:chExt cx="2135982" cy="1335881"/>
            </a:xfrm>
          </p:grpSpPr>
          <p:pic>
            <p:nvPicPr>
              <p:cNvPr id="51207" name="Picture 2" descr="simple_imag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4487" y="1065611"/>
                <a:ext cx="2071688" cy="1335881"/>
              </a:xfrm>
              <a:prstGeom prst="rect">
                <a:avLst/>
              </a:prstGeom>
              <a:noFill/>
              <a:ln w="9525">
                <a:solidFill>
                  <a:schemeClr val="bg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>
                <a:spLocks noChangeArrowheads="1"/>
              </p:cNvSpPr>
              <p:nvPr/>
            </p:nvSpPr>
            <p:spPr bwMode="auto">
              <a:xfrm>
                <a:off x="2080022" y="1476375"/>
                <a:ext cx="43815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 dirty="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764631" y="1448992"/>
                <a:ext cx="43815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 dirty="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3312319" y="1092994"/>
                <a:ext cx="43815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30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</p:grpSp>
      <p:sp>
        <p:nvSpPr>
          <p:cNvPr id="51218" name="TextBox 19"/>
          <p:cNvSpPr txBox="1">
            <a:spLocks noChangeArrowheads="1"/>
          </p:cNvSpPr>
          <p:nvPr/>
        </p:nvSpPr>
        <p:spPr bwMode="auto">
          <a:xfrm>
            <a:off x="6935884" y="4766172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0" name="Picture 1" descr="clean_histogram_graysca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044" y="185739"/>
            <a:ext cx="3067050" cy="209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2" descr="simp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447676"/>
            <a:ext cx="2071688" cy="133588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 rot="-5400000">
            <a:off x="3885606" y="927475"/>
            <a:ext cx="125968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Pixel count</a:t>
            </a:r>
          </a:p>
        </p:txBody>
      </p:sp>
      <p:pic>
        <p:nvPicPr>
          <p:cNvPr id="52233" name="Picture 5" descr="noisy_grayscale_i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7" y="2912270"/>
            <a:ext cx="2071688" cy="133588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oisy_histogram_graysca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7" y="2665809"/>
            <a:ext cx="3128963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1883569" y="1752601"/>
            <a:ext cx="153352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Input image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883569" y="4226719"/>
            <a:ext cx="153352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650706" y="4418409"/>
            <a:ext cx="97869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830837" y="3364684"/>
            <a:ext cx="13692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Pixel count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477566" y="2440781"/>
            <a:ext cx="64627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650706" y="2084784"/>
            <a:ext cx="90249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52241" name="TextBox 16"/>
          <p:cNvSpPr txBox="1">
            <a:spLocks noChangeArrowheads="1"/>
          </p:cNvSpPr>
          <p:nvPr/>
        </p:nvSpPr>
        <p:spPr bwMode="auto">
          <a:xfrm>
            <a:off x="1377555" y="4576763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>
                <a:solidFill>
                  <a:srgbClr val="000000"/>
                </a:solidFill>
              </a:rPr>
              <a:t>Slide credit: Kristen Grauman</a:t>
            </a:r>
            <a:endParaRPr lang="de-CH" sz="105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1219200" y="3161109"/>
            <a:ext cx="6172200" cy="1265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Now how to determine the three main intensities that define our groups?</a:t>
            </a:r>
          </a:p>
          <a:p>
            <a:r>
              <a:rPr lang="en-US" dirty="0"/>
              <a:t>We need to cluster.</a:t>
            </a:r>
          </a:p>
          <a:p>
            <a:endParaRPr lang="de-CH" dirty="0"/>
          </a:p>
        </p:txBody>
      </p:sp>
      <p:pic>
        <p:nvPicPr>
          <p:cNvPr id="53254" name="Picture 5" descr="noisy_grayscale_i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37119"/>
            <a:ext cx="2071688" cy="133588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10" descr="noisy_histogram_graysca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90658"/>
            <a:ext cx="3128963" cy="183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1716882" y="3051568"/>
            <a:ext cx="153352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Input image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484019" y="3243258"/>
            <a:ext cx="97869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5400000">
            <a:off x="3664150" y="2189533"/>
            <a:ext cx="13692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Pixel count</a:t>
            </a:r>
          </a:p>
        </p:txBody>
      </p:sp>
      <p:sp>
        <p:nvSpPr>
          <p:cNvPr id="53259" name="TextBox 14"/>
          <p:cNvSpPr txBox="1">
            <a:spLocks noChangeArrowheads="1"/>
          </p:cNvSpPr>
          <p:nvPr/>
        </p:nvSpPr>
        <p:spPr bwMode="auto">
          <a:xfrm>
            <a:off x="1377555" y="4514851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3DCB9E-1278-4B48-97BA-D123EAC5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73269"/>
            <a:ext cx="6172200" cy="857250"/>
          </a:xfrm>
        </p:spPr>
        <p:txBody>
          <a:bodyPr/>
          <a:lstStyle/>
          <a:p>
            <a:r>
              <a:rPr lang="en-US" dirty="0"/>
              <a:t>Image Segmentation: Clustering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29750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762000" y="731061"/>
            <a:ext cx="6172200" cy="3394075"/>
          </a:xfrm>
        </p:spPr>
        <p:txBody>
          <a:bodyPr>
            <a:normAutofit fontScale="92500" lnSpcReduction="10000"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Goal: choose three “centers” as the representative intensities, and label every pixel according to which of these centers it is nearest to.</a:t>
            </a:r>
          </a:p>
          <a:p>
            <a:r>
              <a:rPr lang="en-US" sz="1800" dirty="0"/>
              <a:t>Best cluster centers are those that minimize Sum of Square Distance (SSD) between all points and their nearest cluster center </a:t>
            </a:r>
            <a:r>
              <a:rPr lang="en-US" sz="15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sz="15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endParaRPr lang="en-US" sz="1800" dirty="0"/>
          </a:p>
          <a:p>
            <a:endParaRPr lang="de-CH" sz="1800" dirty="0"/>
          </a:p>
        </p:txBody>
      </p:sp>
      <p:sp>
        <p:nvSpPr>
          <p:cNvPr id="54278" name="TextBox 5"/>
          <p:cNvSpPr txBox="1">
            <a:spLocks noChangeArrowheads="1"/>
          </p:cNvSpPr>
          <p:nvPr/>
        </p:nvSpPr>
        <p:spPr bwMode="auto">
          <a:xfrm rot="16200000">
            <a:off x="6897901" y="3636609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  <p:grpSp>
        <p:nvGrpSpPr>
          <p:cNvPr id="54279" name="Group 58"/>
          <p:cNvGrpSpPr>
            <a:grpSpLocks/>
          </p:cNvGrpSpPr>
          <p:nvPr/>
        </p:nvGrpSpPr>
        <p:grpSpPr bwMode="auto">
          <a:xfrm>
            <a:off x="1833564" y="640564"/>
            <a:ext cx="5750719" cy="491772"/>
            <a:chOff x="847674" y="5692806"/>
            <a:chExt cx="7667730" cy="654771"/>
          </a:xfrm>
        </p:grpSpPr>
        <p:cxnSp>
          <p:nvCxnSpPr>
            <p:cNvPr id="54296" name="Straight Connector 65"/>
            <p:cNvCxnSpPr>
              <a:cxnSpLocks noChangeShapeType="1"/>
            </p:cNvCxnSpPr>
            <p:nvPr/>
          </p:nvCxnSpPr>
          <p:spPr bwMode="auto">
            <a:xfrm>
              <a:off x="847674" y="5802246"/>
              <a:ext cx="7667730" cy="158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297" name="Oval 66"/>
            <p:cNvSpPr>
              <a:spLocks noChangeArrowheads="1"/>
            </p:cNvSpPr>
            <p:nvPr/>
          </p:nvSpPr>
          <p:spPr bwMode="auto">
            <a:xfrm>
              <a:off x="16509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8" name="TextBox 17"/>
            <p:cNvSpPr txBox="1">
              <a:spLocks noChangeArrowheads="1"/>
            </p:cNvSpPr>
            <p:nvPr/>
          </p:nvSpPr>
          <p:spPr bwMode="auto">
            <a:xfrm>
              <a:off x="1541422" y="5948032"/>
              <a:ext cx="401641" cy="39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5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9" name="TextBox 18"/>
            <p:cNvSpPr txBox="1">
              <a:spLocks noChangeArrowheads="1"/>
            </p:cNvSpPr>
            <p:nvPr/>
          </p:nvSpPr>
          <p:spPr bwMode="auto">
            <a:xfrm>
              <a:off x="4462462" y="5911572"/>
              <a:ext cx="657234" cy="39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50" dirty="0">
                  <a:solidFill>
                    <a:srgbClr val="000000"/>
                  </a:solidFill>
                </a:rPr>
                <a:t>190</a:t>
              </a:r>
            </a:p>
          </p:txBody>
        </p:sp>
        <p:sp>
          <p:nvSpPr>
            <p:cNvPr id="70" name="TextBox 19"/>
            <p:cNvSpPr txBox="1">
              <a:spLocks noChangeArrowheads="1"/>
            </p:cNvSpPr>
            <p:nvPr/>
          </p:nvSpPr>
          <p:spPr bwMode="auto">
            <a:xfrm>
              <a:off x="6835806" y="5911572"/>
              <a:ext cx="730261" cy="399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50" dirty="0">
                  <a:solidFill>
                    <a:srgbClr val="000000"/>
                  </a:solidFill>
                </a:rPr>
                <a:t>255</a:t>
              </a:r>
            </a:p>
          </p:txBody>
        </p:sp>
        <p:sp>
          <p:nvSpPr>
            <p:cNvPr id="54301" name="Oval 70"/>
            <p:cNvSpPr>
              <a:spLocks noChangeArrowheads="1"/>
            </p:cNvSpPr>
            <p:nvPr/>
          </p:nvSpPr>
          <p:spPr bwMode="auto">
            <a:xfrm>
              <a:off x="180336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2" name="Oval 71"/>
            <p:cNvSpPr>
              <a:spLocks noChangeArrowheads="1"/>
            </p:cNvSpPr>
            <p:nvPr/>
          </p:nvSpPr>
          <p:spPr bwMode="auto">
            <a:xfrm>
              <a:off x="150490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3" name="Oval 72"/>
            <p:cNvSpPr>
              <a:spLocks noChangeArrowheads="1"/>
            </p:cNvSpPr>
            <p:nvPr/>
          </p:nvSpPr>
          <p:spPr bwMode="auto">
            <a:xfrm>
              <a:off x="194306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4" name="Oval 73"/>
            <p:cNvSpPr>
              <a:spLocks noChangeArrowheads="1"/>
            </p:cNvSpPr>
            <p:nvPr/>
          </p:nvSpPr>
          <p:spPr bwMode="auto">
            <a:xfrm>
              <a:off x="438943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5" name="Oval 74"/>
            <p:cNvSpPr>
              <a:spLocks noChangeArrowheads="1"/>
            </p:cNvSpPr>
            <p:nvPr/>
          </p:nvSpPr>
          <p:spPr bwMode="auto">
            <a:xfrm>
              <a:off x="453548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6" name="Oval 75"/>
            <p:cNvSpPr>
              <a:spLocks noChangeArrowheads="1"/>
            </p:cNvSpPr>
            <p:nvPr/>
          </p:nvSpPr>
          <p:spPr bwMode="auto">
            <a:xfrm>
              <a:off x="468154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7" name="Oval 76"/>
            <p:cNvSpPr>
              <a:spLocks noChangeArrowheads="1"/>
            </p:cNvSpPr>
            <p:nvPr/>
          </p:nvSpPr>
          <p:spPr bwMode="auto">
            <a:xfrm>
              <a:off x="471805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8" name="Oval 77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09" name="Oval 78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0" name="Oval 79"/>
            <p:cNvSpPr>
              <a:spLocks noChangeArrowheads="1"/>
            </p:cNvSpPr>
            <p:nvPr/>
          </p:nvSpPr>
          <p:spPr bwMode="auto">
            <a:xfrm>
              <a:off x="486410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1" name="Oval 80"/>
            <p:cNvSpPr>
              <a:spLocks noChangeArrowheads="1"/>
            </p:cNvSpPr>
            <p:nvPr/>
          </p:nvSpPr>
          <p:spPr bwMode="auto">
            <a:xfrm>
              <a:off x="490061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2" name="Oval 81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3" name="Oval 82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4" name="Oval 83"/>
            <p:cNvSpPr>
              <a:spLocks noChangeArrowheads="1"/>
            </p:cNvSpPr>
            <p:nvPr/>
          </p:nvSpPr>
          <p:spPr bwMode="auto">
            <a:xfrm>
              <a:off x="187003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5" name="Oval 84"/>
            <p:cNvSpPr>
              <a:spLocks noChangeArrowheads="1"/>
            </p:cNvSpPr>
            <p:nvPr/>
          </p:nvSpPr>
          <p:spPr bwMode="auto">
            <a:xfrm>
              <a:off x="190655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6" name="Oval 85"/>
            <p:cNvSpPr>
              <a:spLocks noChangeArrowheads="1"/>
            </p:cNvSpPr>
            <p:nvPr/>
          </p:nvSpPr>
          <p:spPr bwMode="auto">
            <a:xfrm>
              <a:off x="205260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7" name="Oval 86"/>
            <p:cNvSpPr>
              <a:spLocks noChangeArrowheads="1"/>
            </p:cNvSpPr>
            <p:nvPr/>
          </p:nvSpPr>
          <p:spPr bwMode="auto">
            <a:xfrm>
              <a:off x="614206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8" name="Oval 87"/>
            <p:cNvSpPr>
              <a:spLocks noChangeArrowheads="1"/>
            </p:cNvSpPr>
            <p:nvPr/>
          </p:nvSpPr>
          <p:spPr bwMode="auto">
            <a:xfrm>
              <a:off x="617857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19" name="Oval 88"/>
            <p:cNvSpPr>
              <a:spLocks noChangeArrowheads="1"/>
            </p:cNvSpPr>
            <p:nvPr/>
          </p:nvSpPr>
          <p:spPr bwMode="auto">
            <a:xfrm>
              <a:off x="632462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0" name="Oval 89"/>
            <p:cNvSpPr>
              <a:spLocks noChangeArrowheads="1"/>
            </p:cNvSpPr>
            <p:nvPr/>
          </p:nvSpPr>
          <p:spPr bwMode="auto">
            <a:xfrm>
              <a:off x="639765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1" name="Oval 90"/>
            <p:cNvSpPr>
              <a:spLocks noChangeArrowheads="1"/>
            </p:cNvSpPr>
            <p:nvPr/>
          </p:nvSpPr>
          <p:spPr bwMode="auto">
            <a:xfrm>
              <a:off x="6434164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2" name="Oval 91"/>
            <p:cNvSpPr>
              <a:spLocks noChangeArrowheads="1"/>
            </p:cNvSpPr>
            <p:nvPr/>
          </p:nvSpPr>
          <p:spPr bwMode="auto">
            <a:xfrm>
              <a:off x="658021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3" name="Oval 92"/>
            <p:cNvSpPr>
              <a:spLocks noChangeArrowheads="1"/>
            </p:cNvSpPr>
            <p:nvPr/>
          </p:nvSpPr>
          <p:spPr bwMode="auto">
            <a:xfrm>
              <a:off x="501015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4" name="Oval 93"/>
            <p:cNvSpPr>
              <a:spLocks noChangeArrowheads="1"/>
            </p:cNvSpPr>
            <p:nvPr/>
          </p:nvSpPr>
          <p:spPr bwMode="auto">
            <a:xfrm>
              <a:off x="504667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5" name="Oval 94"/>
            <p:cNvSpPr>
              <a:spLocks noChangeArrowheads="1"/>
            </p:cNvSpPr>
            <p:nvPr/>
          </p:nvSpPr>
          <p:spPr bwMode="auto">
            <a:xfrm>
              <a:off x="5192722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6" name="Oval 95"/>
            <p:cNvSpPr>
              <a:spLocks noChangeArrowheads="1"/>
            </p:cNvSpPr>
            <p:nvPr/>
          </p:nvSpPr>
          <p:spPr bwMode="auto">
            <a:xfrm>
              <a:off x="526574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7" name="Oval 96"/>
            <p:cNvSpPr>
              <a:spLocks noChangeArrowheads="1"/>
            </p:cNvSpPr>
            <p:nvPr/>
          </p:nvSpPr>
          <p:spPr bwMode="auto">
            <a:xfrm>
              <a:off x="5302260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8" name="Oval 97"/>
            <p:cNvSpPr>
              <a:spLocks noChangeArrowheads="1"/>
            </p:cNvSpPr>
            <p:nvPr/>
          </p:nvSpPr>
          <p:spPr bwMode="auto">
            <a:xfrm>
              <a:off x="544831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29" name="Oval 98"/>
            <p:cNvSpPr>
              <a:spLocks noChangeArrowheads="1"/>
            </p:cNvSpPr>
            <p:nvPr/>
          </p:nvSpPr>
          <p:spPr bwMode="auto">
            <a:xfrm>
              <a:off x="574041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0" name="Oval 99"/>
            <p:cNvSpPr>
              <a:spLocks noChangeArrowheads="1"/>
            </p:cNvSpPr>
            <p:nvPr/>
          </p:nvSpPr>
          <p:spPr bwMode="auto">
            <a:xfrm>
              <a:off x="6689754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1" name="Oval 100"/>
            <p:cNvSpPr>
              <a:spLocks noChangeArrowheads="1"/>
            </p:cNvSpPr>
            <p:nvPr/>
          </p:nvSpPr>
          <p:spPr bwMode="auto">
            <a:xfrm>
              <a:off x="672626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2" name="Oval 101"/>
            <p:cNvSpPr>
              <a:spLocks noChangeArrowheads="1"/>
            </p:cNvSpPr>
            <p:nvPr/>
          </p:nvSpPr>
          <p:spPr bwMode="auto">
            <a:xfrm>
              <a:off x="6872320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3" name="Oval 102"/>
            <p:cNvSpPr>
              <a:spLocks noChangeArrowheads="1"/>
            </p:cNvSpPr>
            <p:nvPr/>
          </p:nvSpPr>
          <p:spPr bwMode="auto">
            <a:xfrm>
              <a:off x="6908832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4" name="Oval 103"/>
            <p:cNvSpPr>
              <a:spLocks noChangeArrowheads="1"/>
            </p:cNvSpPr>
            <p:nvPr/>
          </p:nvSpPr>
          <p:spPr bwMode="auto">
            <a:xfrm>
              <a:off x="6945346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5" name="Oval 104"/>
            <p:cNvSpPr>
              <a:spLocks noChangeArrowheads="1"/>
            </p:cNvSpPr>
            <p:nvPr/>
          </p:nvSpPr>
          <p:spPr bwMode="auto">
            <a:xfrm>
              <a:off x="7091398" y="5692806"/>
              <a:ext cx="182564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6" name="Oval 105"/>
            <p:cNvSpPr>
              <a:spLocks noChangeArrowheads="1"/>
            </p:cNvSpPr>
            <p:nvPr/>
          </p:nvSpPr>
          <p:spPr bwMode="auto">
            <a:xfrm>
              <a:off x="7200936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54337" name="Oval 106"/>
            <p:cNvSpPr>
              <a:spLocks noChangeArrowheads="1"/>
            </p:cNvSpPr>
            <p:nvPr/>
          </p:nvSpPr>
          <p:spPr bwMode="auto">
            <a:xfrm>
              <a:off x="7346988" y="5692806"/>
              <a:ext cx="182566" cy="182401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Group 74"/>
          <p:cNvGrpSpPr>
            <a:grpSpLocks noChangeAspect="1"/>
          </p:cNvGrpSpPr>
          <p:nvPr/>
        </p:nvGrpSpPr>
        <p:grpSpPr bwMode="auto">
          <a:xfrm>
            <a:off x="2819401" y="1352551"/>
            <a:ext cx="3646885" cy="931069"/>
            <a:chOff x="884187" y="1968480"/>
            <a:chExt cx="7120035" cy="1817688"/>
          </a:xfrm>
        </p:grpSpPr>
        <p:pic>
          <p:nvPicPr>
            <p:cNvPr id="54289" name="Picture 5" descr="noisy_grayscale_im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187" y="1968480"/>
              <a:ext cx="2762250" cy="17811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290" name="Group 63"/>
            <p:cNvGrpSpPr>
              <a:grpSpLocks/>
            </p:cNvGrpSpPr>
            <p:nvPr/>
          </p:nvGrpSpPr>
          <p:grpSpPr bwMode="auto">
            <a:xfrm>
              <a:off x="5156208" y="2004993"/>
              <a:ext cx="2848014" cy="1781175"/>
              <a:chOff x="628596" y="690525"/>
              <a:chExt cx="2848014" cy="1781175"/>
            </a:xfrm>
          </p:grpSpPr>
          <p:pic>
            <p:nvPicPr>
              <p:cNvPr id="54292" name="Picture 58" descr="simple_imag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293" name="TextBox 59"/>
              <p:cNvSpPr txBox="1">
                <a:spLocks noChangeArrowheads="1"/>
              </p:cNvSpPr>
              <p:nvPr/>
            </p:nvSpPr>
            <p:spPr bwMode="auto">
              <a:xfrm>
                <a:off x="1249316" y="1238220"/>
                <a:ext cx="584207" cy="721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180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54294" name="TextBox 61"/>
              <p:cNvSpPr txBox="1">
                <a:spLocks noChangeArrowheads="1"/>
              </p:cNvSpPr>
              <p:nvPr/>
            </p:nvSpPr>
            <p:spPr bwMode="auto">
              <a:xfrm>
                <a:off x="2162140" y="1201708"/>
                <a:ext cx="584207" cy="721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180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54295" name="TextBox 62"/>
              <p:cNvSpPr txBox="1">
                <a:spLocks noChangeArrowheads="1"/>
              </p:cNvSpPr>
              <p:nvPr/>
            </p:nvSpPr>
            <p:spPr bwMode="auto">
              <a:xfrm>
                <a:off x="2892403" y="727038"/>
                <a:ext cx="584207" cy="721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180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54291" name="Straight Arrow Connector 110"/>
            <p:cNvCxnSpPr>
              <a:cxnSpLocks noChangeShapeType="1"/>
            </p:cNvCxnSpPr>
            <p:nvPr/>
          </p:nvCxnSpPr>
          <p:spPr bwMode="auto">
            <a:xfrm>
              <a:off x="3878181" y="2916839"/>
              <a:ext cx="1059986" cy="2324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6" name="Down Arrow 115"/>
          <p:cNvSpPr>
            <a:spLocks noChangeArrowheads="1"/>
          </p:cNvSpPr>
          <p:nvPr/>
        </p:nvSpPr>
        <p:spPr bwMode="auto">
          <a:xfrm>
            <a:off x="2436020" y="147637"/>
            <a:ext cx="164306" cy="35599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7" name="Down Arrow 116"/>
          <p:cNvSpPr>
            <a:spLocks noChangeArrowheads="1"/>
          </p:cNvSpPr>
          <p:nvPr/>
        </p:nvSpPr>
        <p:spPr bwMode="auto">
          <a:xfrm>
            <a:off x="4736308" y="175023"/>
            <a:ext cx="164306" cy="35599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8" name="Down Arrow 117"/>
          <p:cNvSpPr>
            <a:spLocks noChangeArrowheads="1"/>
          </p:cNvSpPr>
          <p:nvPr/>
        </p:nvSpPr>
        <p:spPr bwMode="auto">
          <a:xfrm>
            <a:off x="6434139" y="202406"/>
            <a:ext cx="164306" cy="355997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BBE0E3"/>
          </a:solidFill>
          <a:ln w="25400" algn="ctr">
            <a:solidFill>
              <a:srgbClr val="89A4A7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9" name="TextBox 75"/>
          <p:cNvSpPr txBox="1">
            <a:spLocks noChangeArrowheads="1"/>
          </p:cNvSpPr>
          <p:nvPr/>
        </p:nvSpPr>
        <p:spPr bwMode="auto">
          <a:xfrm>
            <a:off x="4079083" y="969169"/>
            <a:ext cx="101322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Intensity</a:t>
            </a:r>
          </a:p>
        </p:txBody>
      </p:sp>
      <p:sp>
        <p:nvSpPr>
          <p:cNvPr id="120" name="Oval 119"/>
          <p:cNvSpPr>
            <a:spLocks noChangeArrowheads="1"/>
          </p:cNvSpPr>
          <p:nvPr/>
        </p:nvSpPr>
        <p:spPr bwMode="auto">
          <a:xfrm>
            <a:off x="2463405" y="667940"/>
            <a:ext cx="82153" cy="82154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1" name="Oval 120"/>
          <p:cNvSpPr>
            <a:spLocks noChangeArrowheads="1"/>
          </p:cNvSpPr>
          <p:nvPr/>
        </p:nvSpPr>
        <p:spPr bwMode="auto">
          <a:xfrm>
            <a:off x="4763692" y="667940"/>
            <a:ext cx="82153" cy="82154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6461523" y="667940"/>
            <a:ext cx="82153" cy="82154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C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20" grpId="0" animBg="1"/>
      <p:bldP spid="121" grpId="0" animBg="1"/>
      <p:bldP spid="1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B7BC-FF43-48F9-9676-F11BC2B2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7134784" cy="530223"/>
          </a:xfrm>
        </p:spPr>
        <p:txBody>
          <a:bodyPr/>
          <a:lstStyle/>
          <a:p>
            <a:r>
              <a:rPr lang="en-US" dirty="0"/>
              <a:t>Why would we care to do a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15F0B-A623-4175-AECD-7BB30CF6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73" y="2001828"/>
            <a:ext cx="3975527" cy="2562225"/>
          </a:xfrm>
        </p:spPr>
        <p:txBody>
          <a:bodyPr/>
          <a:lstStyle/>
          <a:p>
            <a:r>
              <a:rPr lang="en-US" dirty="0"/>
              <a:t>Group together similar-looking pixels for efficiency of further processing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D3D3ED8D-71A4-424A-B59D-AA009FE24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59" y="4779962"/>
            <a:ext cx="205056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Svetlana </a:t>
            </a:r>
            <a:r>
              <a:rPr lang="en-US" sz="1050" b="0" dirty="0" err="1">
                <a:solidFill>
                  <a:srgbClr val="000000"/>
                </a:solidFill>
              </a:rPr>
              <a:t>Lazebnik</a:t>
            </a:r>
            <a:endParaRPr lang="de-CH" sz="1050" b="0" dirty="0">
              <a:solidFill>
                <a:srgbClr val="000000"/>
              </a:solidFill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0C00FBD-8E74-4BBF-AFF7-505AA07B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819266"/>
            <a:ext cx="224155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F9367145-6F71-4960-9DE1-F57902DC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3" y="1820852"/>
            <a:ext cx="2276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">
            <a:extLst>
              <a:ext uri="{FF2B5EF4-FFF2-40B4-BE49-F238E27FC236}">
                <a16:creationId xmlns:a16="http://schemas.microsoft.com/office/drawing/2014/main" id="{0B65FD75-3F4D-4D5D-B50C-561D217C6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49" y="4746615"/>
            <a:ext cx="61102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X. </a:t>
            </a:r>
            <a:r>
              <a:rPr lang="en-US" sz="1200" dirty="0" err="1">
                <a:solidFill>
                  <a:srgbClr val="000000"/>
                </a:solidFill>
                <a:cs typeface="Arial" pitchFamily="34" charset="0"/>
              </a:rPr>
              <a:t>Ren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and J. </a:t>
            </a:r>
            <a:r>
              <a:rPr lang="en-US" sz="1200" dirty="0" err="1">
                <a:solidFill>
                  <a:srgbClr val="000000"/>
                </a:solidFill>
                <a:cs typeface="Arial" pitchFamily="34" charset="0"/>
              </a:rPr>
              <a:t>Malik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  <a:hlinkClick r:id="rId4"/>
              </a:rPr>
              <a:t>Learning a classification model for segmentation.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ICCV 2003.</a:t>
            </a: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1C1D1ED8-C2FD-4910-BDA9-36D4AFE85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05" y="2435219"/>
            <a:ext cx="1855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“</a:t>
            </a:r>
            <a:r>
              <a:rPr lang="en-US" dirty="0" err="1">
                <a:solidFill>
                  <a:srgbClr val="000000"/>
                </a:solidFill>
                <a:cs typeface="Arial" pitchFamily="34" charset="0"/>
              </a:rPr>
              <a:t>superpixels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416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5800" y="290514"/>
            <a:ext cx="6172200" cy="857250"/>
          </a:xfrm>
        </p:spPr>
        <p:txBody>
          <a:bodyPr/>
          <a:lstStyle/>
          <a:p>
            <a:r>
              <a:rPr lang="en-US" dirty="0"/>
              <a:t>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588" y="1657350"/>
            <a:ext cx="8432060" cy="2895600"/>
          </a:xfrm>
        </p:spPr>
        <p:txBody>
          <a:bodyPr>
            <a:normAutofit/>
          </a:bodyPr>
          <a:lstStyle/>
          <a:p>
            <a:r>
              <a:rPr lang="en-US" sz="2100" dirty="0"/>
              <a:t>With this objective, it is a “chicken and egg” problem:</a:t>
            </a:r>
          </a:p>
          <a:p>
            <a:pPr lvl="1"/>
            <a:r>
              <a:rPr lang="en-US" sz="1800" dirty="0"/>
              <a:t>If we knew the </a:t>
            </a:r>
            <a:r>
              <a:rPr lang="en-US" sz="1800" b="1" i="1" dirty="0"/>
              <a:t>cluster centers</a:t>
            </a:r>
            <a:r>
              <a:rPr lang="en-US" sz="1800" dirty="0"/>
              <a:t>, we could allocate points to groups by assigning each to its closest center.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If we knew the </a:t>
            </a:r>
            <a:r>
              <a:rPr lang="en-US" sz="1800" b="1" i="1" dirty="0"/>
              <a:t>group memberships</a:t>
            </a:r>
            <a:r>
              <a:rPr lang="en-US" sz="1800" dirty="0"/>
              <a:t>, we could get the centers by computing the mean per group.</a:t>
            </a:r>
          </a:p>
          <a:p>
            <a:pPr marL="342900" lvl="1" indent="0">
              <a:buNone/>
            </a:pPr>
            <a:endParaRPr lang="en-US" sz="1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D342F8-7F9C-4AD1-BD41-B9813D995F6D}"/>
              </a:ext>
            </a:extLst>
          </p:cNvPr>
          <p:cNvGrpSpPr/>
          <p:nvPr/>
        </p:nvGrpSpPr>
        <p:grpSpPr>
          <a:xfrm>
            <a:off x="2189560" y="2688981"/>
            <a:ext cx="5750719" cy="465535"/>
            <a:chOff x="1778795" y="2163365"/>
            <a:chExt cx="5750719" cy="465535"/>
          </a:xfrm>
        </p:grpSpPr>
        <p:grpSp>
          <p:nvGrpSpPr>
            <p:cNvPr id="55302" name="Group 58"/>
            <p:cNvGrpSpPr>
              <a:grpSpLocks/>
            </p:cNvGrpSpPr>
            <p:nvPr/>
          </p:nvGrpSpPr>
          <p:grpSpPr bwMode="auto">
            <a:xfrm>
              <a:off x="1778795" y="2327673"/>
              <a:ext cx="5750719" cy="136922"/>
              <a:chOff x="847674" y="5692806"/>
              <a:chExt cx="7667730" cy="182565"/>
            </a:xfrm>
          </p:grpSpPr>
          <p:cxnSp>
            <p:nvCxnSpPr>
              <p:cNvPr id="55356" name="Straight Connector 52"/>
              <p:cNvCxnSpPr>
                <a:cxnSpLocks noChangeShapeType="1"/>
              </p:cNvCxnSpPr>
              <p:nvPr/>
            </p:nvCxnSpPr>
            <p:spPr bwMode="auto">
              <a:xfrm>
                <a:off x="847674" y="5802345"/>
                <a:ext cx="7667730" cy="1588"/>
              </a:xfrm>
              <a:prstGeom prst="line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357" name="Oval 53"/>
              <p:cNvSpPr>
                <a:spLocks noChangeArrowheads="1"/>
              </p:cNvSpPr>
              <p:nvPr/>
            </p:nvSpPr>
            <p:spPr bwMode="auto">
              <a:xfrm>
                <a:off x="165096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8" name="Oval 54"/>
              <p:cNvSpPr>
                <a:spLocks noChangeArrowheads="1"/>
              </p:cNvSpPr>
              <p:nvPr/>
            </p:nvSpPr>
            <p:spPr bwMode="auto">
              <a:xfrm>
                <a:off x="180336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9" name="Oval 55"/>
              <p:cNvSpPr>
                <a:spLocks noChangeArrowheads="1"/>
              </p:cNvSpPr>
              <p:nvPr/>
            </p:nvSpPr>
            <p:spPr bwMode="auto">
              <a:xfrm>
                <a:off x="150490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0" name="Oval 56"/>
              <p:cNvSpPr>
                <a:spLocks noChangeArrowheads="1"/>
              </p:cNvSpPr>
              <p:nvPr/>
            </p:nvSpPr>
            <p:spPr bwMode="auto">
              <a:xfrm>
                <a:off x="194306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1" name="Oval 57"/>
              <p:cNvSpPr>
                <a:spLocks noChangeArrowheads="1"/>
              </p:cNvSpPr>
              <p:nvPr/>
            </p:nvSpPr>
            <p:spPr bwMode="auto">
              <a:xfrm>
                <a:off x="438943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2" name="Oval 58"/>
              <p:cNvSpPr>
                <a:spLocks noChangeArrowheads="1"/>
              </p:cNvSpPr>
              <p:nvPr/>
            </p:nvSpPr>
            <p:spPr bwMode="auto">
              <a:xfrm>
                <a:off x="453548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3" name="Oval 59"/>
              <p:cNvSpPr>
                <a:spLocks noChangeArrowheads="1"/>
              </p:cNvSpPr>
              <p:nvPr/>
            </p:nvSpPr>
            <p:spPr bwMode="auto">
              <a:xfrm>
                <a:off x="468154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4" name="Oval 60"/>
              <p:cNvSpPr>
                <a:spLocks noChangeArrowheads="1"/>
              </p:cNvSpPr>
              <p:nvPr/>
            </p:nvSpPr>
            <p:spPr bwMode="auto">
              <a:xfrm>
                <a:off x="471805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5" name="Oval 61"/>
              <p:cNvSpPr>
                <a:spLocks noChangeArrowheads="1"/>
              </p:cNvSpPr>
              <p:nvPr/>
            </p:nvSpPr>
            <p:spPr bwMode="auto">
              <a:xfrm>
                <a:off x="486410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6" name="Oval 62"/>
              <p:cNvSpPr>
                <a:spLocks noChangeArrowheads="1"/>
              </p:cNvSpPr>
              <p:nvPr/>
            </p:nvSpPr>
            <p:spPr bwMode="auto">
              <a:xfrm>
                <a:off x="501015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7" name="Oval 63"/>
              <p:cNvSpPr>
                <a:spLocks noChangeArrowheads="1"/>
              </p:cNvSpPr>
              <p:nvPr/>
            </p:nvSpPr>
            <p:spPr bwMode="auto">
              <a:xfrm>
                <a:off x="486410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8" name="Oval 64"/>
              <p:cNvSpPr>
                <a:spLocks noChangeArrowheads="1"/>
              </p:cNvSpPr>
              <p:nvPr/>
            </p:nvSpPr>
            <p:spPr bwMode="auto">
              <a:xfrm>
                <a:off x="490061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69" name="Oval 65"/>
              <p:cNvSpPr>
                <a:spLocks noChangeArrowheads="1"/>
              </p:cNvSpPr>
              <p:nvPr/>
            </p:nvSpPr>
            <p:spPr bwMode="auto">
              <a:xfrm>
                <a:off x="504667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0" name="Oval 66"/>
              <p:cNvSpPr>
                <a:spLocks noChangeArrowheads="1"/>
              </p:cNvSpPr>
              <p:nvPr/>
            </p:nvSpPr>
            <p:spPr bwMode="auto">
              <a:xfrm>
                <a:off x="519272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1" name="Oval 67"/>
              <p:cNvSpPr>
                <a:spLocks noChangeArrowheads="1"/>
              </p:cNvSpPr>
              <p:nvPr/>
            </p:nvSpPr>
            <p:spPr bwMode="auto">
              <a:xfrm>
                <a:off x="187003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2" name="Oval 68"/>
              <p:cNvSpPr>
                <a:spLocks noChangeArrowheads="1"/>
              </p:cNvSpPr>
              <p:nvPr/>
            </p:nvSpPr>
            <p:spPr bwMode="auto">
              <a:xfrm>
                <a:off x="190655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3" name="Oval 69"/>
              <p:cNvSpPr>
                <a:spLocks noChangeArrowheads="1"/>
              </p:cNvSpPr>
              <p:nvPr/>
            </p:nvSpPr>
            <p:spPr bwMode="auto">
              <a:xfrm>
                <a:off x="2052604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4" name="Oval 70"/>
              <p:cNvSpPr>
                <a:spLocks noChangeArrowheads="1"/>
              </p:cNvSpPr>
              <p:nvPr/>
            </p:nvSpPr>
            <p:spPr bwMode="auto">
              <a:xfrm>
                <a:off x="614206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5" name="Oval 71"/>
              <p:cNvSpPr>
                <a:spLocks noChangeArrowheads="1"/>
              </p:cNvSpPr>
              <p:nvPr/>
            </p:nvSpPr>
            <p:spPr bwMode="auto">
              <a:xfrm>
                <a:off x="617857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6" name="Oval 72"/>
              <p:cNvSpPr>
                <a:spLocks noChangeArrowheads="1"/>
              </p:cNvSpPr>
              <p:nvPr/>
            </p:nvSpPr>
            <p:spPr bwMode="auto">
              <a:xfrm>
                <a:off x="632462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7" name="Oval 73"/>
              <p:cNvSpPr>
                <a:spLocks noChangeArrowheads="1"/>
              </p:cNvSpPr>
              <p:nvPr/>
            </p:nvSpPr>
            <p:spPr bwMode="auto">
              <a:xfrm>
                <a:off x="639765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8" name="Oval 74"/>
              <p:cNvSpPr>
                <a:spLocks noChangeArrowheads="1"/>
              </p:cNvSpPr>
              <p:nvPr/>
            </p:nvSpPr>
            <p:spPr bwMode="auto">
              <a:xfrm>
                <a:off x="6434164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79" name="Oval 75"/>
              <p:cNvSpPr>
                <a:spLocks noChangeArrowheads="1"/>
              </p:cNvSpPr>
              <p:nvPr/>
            </p:nvSpPr>
            <p:spPr bwMode="auto">
              <a:xfrm>
                <a:off x="658021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0" name="Oval 76"/>
              <p:cNvSpPr>
                <a:spLocks noChangeArrowheads="1"/>
              </p:cNvSpPr>
              <p:nvPr/>
            </p:nvSpPr>
            <p:spPr bwMode="auto">
              <a:xfrm>
                <a:off x="501015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1" name="Oval 77"/>
              <p:cNvSpPr>
                <a:spLocks noChangeArrowheads="1"/>
              </p:cNvSpPr>
              <p:nvPr/>
            </p:nvSpPr>
            <p:spPr bwMode="auto">
              <a:xfrm>
                <a:off x="504667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2" name="Oval 78"/>
              <p:cNvSpPr>
                <a:spLocks noChangeArrowheads="1"/>
              </p:cNvSpPr>
              <p:nvPr/>
            </p:nvSpPr>
            <p:spPr bwMode="auto">
              <a:xfrm>
                <a:off x="519272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3" name="Oval 79"/>
              <p:cNvSpPr>
                <a:spLocks noChangeArrowheads="1"/>
              </p:cNvSpPr>
              <p:nvPr/>
            </p:nvSpPr>
            <p:spPr bwMode="auto">
              <a:xfrm>
                <a:off x="526574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4" name="Oval 80"/>
              <p:cNvSpPr>
                <a:spLocks noChangeArrowheads="1"/>
              </p:cNvSpPr>
              <p:nvPr/>
            </p:nvSpPr>
            <p:spPr bwMode="auto">
              <a:xfrm>
                <a:off x="530226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5" name="Oval 81"/>
              <p:cNvSpPr>
                <a:spLocks noChangeArrowheads="1"/>
              </p:cNvSpPr>
              <p:nvPr/>
            </p:nvSpPr>
            <p:spPr bwMode="auto">
              <a:xfrm>
                <a:off x="544831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6" name="Oval 82"/>
              <p:cNvSpPr>
                <a:spLocks noChangeArrowheads="1"/>
              </p:cNvSpPr>
              <p:nvPr/>
            </p:nvSpPr>
            <p:spPr bwMode="auto">
              <a:xfrm>
                <a:off x="574041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7" name="Oval 83"/>
              <p:cNvSpPr>
                <a:spLocks noChangeArrowheads="1"/>
              </p:cNvSpPr>
              <p:nvPr/>
            </p:nvSpPr>
            <p:spPr bwMode="auto">
              <a:xfrm>
                <a:off x="668975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8" name="Oval 84"/>
              <p:cNvSpPr>
                <a:spLocks noChangeArrowheads="1"/>
              </p:cNvSpPr>
              <p:nvPr/>
            </p:nvSpPr>
            <p:spPr bwMode="auto">
              <a:xfrm>
                <a:off x="672626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89" name="Oval 85"/>
              <p:cNvSpPr>
                <a:spLocks noChangeArrowheads="1"/>
              </p:cNvSpPr>
              <p:nvPr/>
            </p:nvSpPr>
            <p:spPr bwMode="auto">
              <a:xfrm>
                <a:off x="687232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90" name="Oval 86"/>
              <p:cNvSpPr>
                <a:spLocks noChangeArrowheads="1"/>
              </p:cNvSpPr>
              <p:nvPr/>
            </p:nvSpPr>
            <p:spPr bwMode="auto">
              <a:xfrm>
                <a:off x="690883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91" name="Oval 87"/>
              <p:cNvSpPr>
                <a:spLocks noChangeArrowheads="1"/>
              </p:cNvSpPr>
              <p:nvPr/>
            </p:nvSpPr>
            <p:spPr bwMode="auto">
              <a:xfrm>
                <a:off x="694534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92" name="Oval 88"/>
              <p:cNvSpPr>
                <a:spLocks noChangeArrowheads="1"/>
              </p:cNvSpPr>
              <p:nvPr/>
            </p:nvSpPr>
            <p:spPr bwMode="auto">
              <a:xfrm>
                <a:off x="709139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93" name="Oval 89"/>
              <p:cNvSpPr>
                <a:spLocks noChangeArrowheads="1"/>
              </p:cNvSpPr>
              <p:nvPr/>
            </p:nvSpPr>
            <p:spPr bwMode="auto">
              <a:xfrm>
                <a:off x="720093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94" name="Oval 90"/>
              <p:cNvSpPr>
                <a:spLocks noChangeArrowheads="1"/>
              </p:cNvSpPr>
              <p:nvPr/>
            </p:nvSpPr>
            <p:spPr bwMode="auto">
              <a:xfrm>
                <a:off x="734698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5303" name="Oval 91"/>
            <p:cNvSpPr>
              <a:spLocks noChangeArrowheads="1"/>
            </p:cNvSpPr>
            <p:nvPr/>
          </p:nvSpPr>
          <p:spPr bwMode="auto">
            <a:xfrm>
              <a:off x="2436020" y="2325290"/>
              <a:ext cx="164306" cy="161925"/>
            </a:xfrm>
            <a:prstGeom prst="ellipse">
              <a:avLst/>
            </a:prstGeom>
            <a:solidFill>
              <a:srgbClr val="C00000"/>
            </a:solidFill>
            <a:ln w="25400" algn="ctr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04" name="Oval 92"/>
            <p:cNvSpPr>
              <a:spLocks noChangeArrowheads="1"/>
            </p:cNvSpPr>
            <p:nvPr/>
          </p:nvSpPr>
          <p:spPr bwMode="auto">
            <a:xfrm>
              <a:off x="4791076" y="2325290"/>
              <a:ext cx="164306" cy="161925"/>
            </a:xfrm>
            <a:prstGeom prst="ellipse">
              <a:avLst/>
            </a:prstGeom>
            <a:solidFill>
              <a:srgbClr val="00B0F0"/>
            </a:solidFill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305" name="Oval 93"/>
            <p:cNvSpPr>
              <a:spLocks noChangeArrowheads="1"/>
            </p:cNvSpPr>
            <p:nvPr/>
          </p:nvSpPr>
          <p:spPr bwMode="auto">
            <a:xfrm>
              <a:off x="6187680" y="2325290"/>
              <a:ext cx="164306" cy="161925"/>
            </a:xfrm>
            <a:prstGeom prst="ellipse">
              <a:avLst/>
            </a:prstGeom>
            <a:solidFill>
              <a:srgbClr val="92D050"/>
            </a:solidFill>
            <a:ln w="25400" algn="ctr">
              <a:solidFill>
                <a:srgbClr val="92D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>
              <a:off x="1997870" y="2163365"/>
              <a:ext cx="1150144" cy="438150"/>
            </a:xfrm>
            <a:prstGeom prst="ellipse">
              <a:avLst/>
            </a:prstGeom>
            <a:noFill/>
            <a:ln w="25400" algn="ctr">
              <a:solidFill>
                <a:srgbClr val="C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Oval 95"/>
            <p:cNvSpPr>
              <a:spLocks noChangeArrowheads="1"/>
            </p:cNvSpPr>
            <p:nvPr/>
          </p:nvSpPr>
          <p:spPr bwMode="auto">
            <a:xfrm>
              <a:off x="4216005" y="2163365"/>
              <a:ext cx="1396603" cy="438150"/>
            </a:xfrm>
            <a:prstGeom prst="ellipse">
              <a:avLst/>
            </a:prstGeom>
            <a:noFill/>
            <a:ln w="25400" algn="ctr">
              <a:solidFill>
                <a:srgbClr val="00B0F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5639992" y="2190750"/>
              <a:ext cx="1396603" cy="438150"/>
            </a:xfrm>
            <a:prstGeom prst="ellipse">
              <a:avLst/>
            </a:prstGeom>
            <a:noFill/>
            <a:ln w="25400" algn="ctr">
              <a:solidFill>
                <a:srgbClr val="92D05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966D9A-E573-4628-AE7F-5C14C39F1588}"/>
              </a:ext>
            </a:extLst>
          </p:cNvPr>
          <p:cNvGrpSpPr/>
          <p:nvPr/>
        </p:nvGrpSpPr>
        <p:grpSpPr>
          <a:xfrm>
            <a:off x="2148483" y="3815038"/>
            <a:ext cx="5750719" cy="465534"/>
            <a:chOff x="1778795" y="3763566"/>
            <a:chExt cx="5750719" cy="465534"/>
          </a:xfrm>
        </p:grpSpPr>
        <p:grpSp>
          <p:nvGrpSpPr>
            <p:cNvPr id="4" name="Group 58"/>
            <p:cNvGrpSpPr>
              <a:grpSpLocks/>
            </p:cNvGrpSpPr>
            <p:nvPr/>
          </p:nvGrpSpPr>
          <p:grpSpPr bwMode="auto">
            <a:xfrm>
              <a:off x="1778795" y="3927872"/>
              <a:ext cx="5750719" cy="136922"/>
              <a:chOff x="847674" y="5692806"/>
              <a:chExt cx="7667730" cy="182565"/>
            </a:xfrm>
          </p:grpSpPr>
          <p:cxnSp>
            <p:nvCxnSpPr>
              <p:cNvPr id="55317" name="Straight Connector 144"/>
              <p:cNvCxnSpPr>
                <a:cxnSpLocks noChangeShapeType="1"/>
              </p:cNvCxnSpPr>
              <p:nvPr/>
            </p:nvCxnSpPr>
            <p:spPr bwMode="auto">
              <a:xfrm>
                <a:off x="847674" y="5802345"/>
                <a:ext cx="7667730" cy="1587"/>
              </a:xfrm>
              <a:prstGeom prst="line">
                <a:avLst/>
              </a:prstGeom>
              <a:noFill/>
              <a:ln w="28575" algn="ctr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5318" name="Oval 145"/>
              <p:cNvSpPr>
                <a:spLocks noChangeArrowheads="1"/>
              </p:cNvSpPr>
              <p:nvPr/>
            </p:nvSpPr>
            <p:spPr bwMode="auto">
              <a:xfrm>
                <a:off x="165096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19" name="Oval 146"/>
              <p:cNvSpPr>
                <a:spLocks noChangeArrowheads="1"/>
              </p:cNvSpPr>
              <p:nvPr/>
            </p:nvSpPr>
            <p:spPr bwMode="auto">
              <a:xfrm>
                <a:off x="180336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0" name="Oval 147"/>
              <p:cNvSpPr>
                <a:spLocks noChangeArrowheads="1"/>
              </p:cNvSpPr>
              <p:nvPr/>
            </p:nvSpPr>
            <p:spPr bwMode="auto">
              <a:xfrm>
                <a:off x="150490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1" name="Oval 148"/>
              <p:cNvSpPr>
                <a:spLocks noChangeArrowheads="1"/>
              </p:cNvSpPr>
              <p:nvPr/>
            </p:nvSpPr>
            <p:spPr bwMode="auto">
              <a:xfrm>
                <a:off x="194306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2" name="Oval 149"/>
              <p:cNvSpPr>
                <a:spLocks noChangeArrowheads="1"/>
              </p:cNvSpPr>
              <p:nvPr/>
            </p:nvSpPr>
            <p:spPr bwMode="auto">
              <a:xfrm>
                <a:off x="438943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3" name="Oval 150"/>
              <p:cNvSpPr>
                <a:spLocks noChangeArrowheads="1"/>
              </p:cNvSpPr>
              <p:nvPr/>
            </p:nvSpPr>
            <p:spPr bwMode="auto">
              <a:xfrm>
                <a:off x="453548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4" name="Oval 151"/>
              <p:cNvSpPr>
                <a:spLocks noChangeArrowheads="1"/>
              </p:cNvSpPr>
              <p:nvPr/>
            </p:nvSpPr>
            <p:spPr bwMode="auto">
              <a:xfrm>
                <a:off x="468154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5" name="Oval 152"/>
              <p:cNvSpPr>
                <a:spLocks noChangeArrowheads="1"/>
              </p:cNvSpPr>
              <p:nvPr/>
            </p:nvSpPr>
            <p:spPr bwMode="auto">
              <a:xfrm>
                <a:off x="471805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6" name="Oval 153"/>
              <p:cNvSpPr>
                <a:spLocks noChangeArrowheads="1"/>
              </p:cNvSpPr>
              <p:nvPr/>
            </p:nvSpPr>
            <p:spPr bwMode="auto">
              <a:xfrm>
                <a:off x="486410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7" name="Oval 154"/>
              <p:cNvSpPr>
                <a:spLocks noChangeArrowheads="1"/>
              </p:cNvSpPr>
              <p:nvPr/>
            </p:nvSpPr>
            <p:spPr bwMode="auto">
              <a:xfrm>
                <a:off x="501015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8" name="Oval 155"/>
              <p:cNvSpPr>
                <a:spLocks noChangeArrowheads="1"/>
              </p:cNvSpPr>
              <p:nvPr/>
            </p:nvSpPr>
            <p:spPr bwMode="auto">
              <a:xfrm>
                <a:off x="486410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29" name="Oval 156"/>
              <p:cNvSpPr>
                <a:spLocks noChangeArrowheads="1"/>
              </p:cNvSpPr>
              <p:nvPr/>
            </p:nvSpPr>
            <p:spPr bwMode="auto">
              <a:xfrm>
                <a:off x="490061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0" name="Oval 157"/>
              <p:cNvSpPr>
                <a:spLocks noChangeArrowheads="1"/>
              </p:cNvSpPr>
              <p:nvPr/>
            </p:nvSpPr>
            <p:spPr bwMode="auto">
              <a:xfrm>
                <a:off x="504667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1" name="Oval 158"/>
              <p:cNvSpPr>
                <a:spLocks noChangeArrowheads="1"/>
              </p:cNvSpPr>
              <p:nvPr/>
            </p:nvSpPr>
            <p:spPr bwMode="auto">
              <a:xfrm>
                <a:off x="519272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2" name="Oval 159"/>
              <p:cNvSpPr>
                <a:spLocks noChangeArrowheads="1"/>
              </p:cNvSpPr>
              <p:nvPr/>
            </p:nvSpPr>
            <p:spPr bwMode="auto">
              <a:xfrm>
                <a:off x="187003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3" name="Oval 160"/>
              <p:cNvSpPr>
                <a:spLocks noChangeArrowheads="1"/>
              </p:cNvSpPr>
              <p:nvPr/>
            </p:nvSpPr>
            <p:spPr bwMode="auto">
              <a:xfrm>
                <a:off x="190655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4" name="Oval 161"/>
              <p:cNvSpPr>
                <a:spLocks noChangeArrowheads="1"/>
              </p:cNvSpPr>
              <p:nvPr/>
            </p:nvSpPr>
            <p:spPr bwMode="auto">
              <a:xfrm>
                <a:off x="2052604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5" name="Oval 162"/>
              <p:cNvSpPr>
                <a:spLocks noChangeArrowheads="1"/>
              </p:cNvSpPr>
              <p:nvPr/>
            </p:nvSpPr>
            <p:spPr bwMode="auto">
              <a:xfrm>
                <a:off x="614206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6" name="Oval 163"/>
              <p:cNvSpPr>
                <a:spLocks noChangeArrowheads="1"/>
              </p:cNvSpPr>
              <p:nvPr/>
            </p:nvSpPr>
            <p:spPr bwMode="auto">
              <a:xfrm>
                <a:off x="617857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7" name="Oval 164"/>
              <p:cNvSpPr>
                <a:spLocks noChangeArrowheads="1"/>
              </p:cNvSpPr>
              <p:nvPr/>
            </p:nvSpPr>
            <p:spPr bwMode="auto">
              <a:xfrm>
                <a:off x="632462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8" name="Oval 165"/>
              <p:cNvSpPr>
                <a:spLocks noChangeArrowheads="1"/>
              </p:cNvSpPr>
              <p:nvPr/>
            </p:nvSpPr>
            <p:spPr bwMode="auto">
              <a:xfrm>
                <a:off x="639765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39" name="Oval 166"/>
              <p:cNvSpPr>
                <a:spLocks noChangeArrowheads="1"/>
              </p:cNvSpPr>
              <p:nvPr/>
            </p:nvSpPr>
            <p:spPr bwMode="auto">
              <a:xfrm>
                <a:off x="6434164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0" name="Oval 167"/>
              <p:cNvSpPr>
                <a:spLocks noChangeArrowheads="1"/>
              </p:cNvSpPr>
              <p:nvPr/>
            </p:nvSpPr>
            <p:spPr bwMode="auto">
              <a:xfrm>
                <a:off x="658021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1" name="Oval 168"/>
              <p:cNvSpPr>
                <a:spLocks noChangeArrowheads="1"/>
              </p:cNvSpPr>
              <p:nvPr/>
            </p:nvSpPr>
            <p:spPr bwMode="auto">
              <a:xfrm>
                <a:off x="501015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2" name="Oval 169"/>
              <p:cNvSpPr>
                <a:spLocks noChangeArrowheads="1"/>
              </p:cNvSpPr>
              <p:nvPr/>
            </p:nvSpPr>
            <p:spPr bwMode="auto">
              <a:xfrm>
                <a:off x="504667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3" name="Oval 170"/>
              <p:cNvSpPr>
                <a:spLocks noChangeArrowheads="1"/>
              </p:cNvSpPr>
              <p:nvPr/>
            </p:nvSpPr>
            <p:spPr bwMode="auto">
              <a:xfrm>
                <a:off x="5192722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4" name="Oval 171"/>
              <p:cNvSpPr>
                <a:spLocks noChangeArrowheads="1"/>
              </p:cNvSpPr>
              <p:nvPr/>
            </p:nvSpPr>
            <p:spPr bwMode="auto">
              <a:xfrm>
                <a:off x="526574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5" name="Oval 172"/>
              <p:cNvSpPr>
                <a:spLocks noChangeArrowheads="1"/>
              </p:cNvSpPr>
              <p:nvPr/>
            </p:nvSpPr>
            <p:spPr bwMode="auto">
              <a:xfrm>
                <a:off x="5302260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6" name="Oval 173"/>
              <p:cNvSpPr>
                <a:spLocks noChangeArrowheads="1"/>
              </p:cNvSpPr>
              <p:nvPr/>
            </p:nvSpPr>
            <p:spPr bwMode="auto">
              <a:xfrm>
                <a:off x="544831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7" name="Oval 174"/>
              <p:cNvSpPr>
                <a:spLocks noChangeArrowheads="1"/>
              </p:cNvSpPr>
              <p:nvPr/>
            </p:nvSpPr>
            <p:spPr bwMode="auto">
              <a:xfrm>
                <a:off x="574041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8" name="Oval 175"/>
              <p:cNvSpPr>
                <a:spLocks noChangeArrowheads="1"/>
              </p:cNvSpPr>
              <p:nvPr/>
            </p:nvSpPr>
            <p:spPr bwMode="auto">
              <a:xfrm>
                <a:off x="6689754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49" name="Oval 176"/>
              <p:cNvSpPr>
                <a:spLocks noChangeArrowheads="1"/>
              </p:cNvSpPr>
              <p:nvPr/>
            </p:nvSpPr>
            <p:spPr bwMode="auto">
              <a:xfrm>
                <a:off x="672626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0" name="Oval 177"/>
              <p:cNvSpPr>
                <a:spLocks noChangeArrowheads="1"/>
              </p:cNvSpPr>
              <p:nvPr/>
            </p:nvSpPr>
            <p:spPr bwMode="auto">
              <a:xfrm>
                <a:off x="6872320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1" name="Oval 178"/>
              <p:cNvSpPr>
                <a:spLocks noChangeArrowheads="1"/>
              </p:cNvSpPr>
              <p:nvPr/>
            </p:nvSpPr>
            <p:spPr bwMode="auto">
              <a:xfrm>
                <a:off x="6908832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2" name="Oval 179"/>
              <p:cNvSpPr>
                <a:spLocks noChangeArrowheads="1"/>
              </p:cNvSpPr>
              <p:nvPr/>
            </p:nvSpPr>
            <p:spPr bwMode="auto">
              <a:xfrm>
                <a:off x="6945346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3" name="Oval 180"/>
              <p:cNvSpPr>
                <a:spLocks noChangeArrowheads="1"/>
              </p:cNvSpPr>
              <p:nvPr/>
            </p:nvSpPr>
            <p:spPr bwMode="auto">
              <a:xfrm>
                <a:off x="7091398" y="5692806"/>
                <a:ext cx="182564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4" name="Oval 181"/>
              <p:cNvSpPr>
                <a:spLocks noChangeArrowheads="1"/>
              </p:cNvSpPr>
              <p:nvPr/>
            </p:nvSpPr>
            <p:spPr bwMode="auto">
              <a:xfrm>
                <a:off x="7200936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5355" name="Oval 182"/>
              <p:cNvSpPr>
                <a:spLocks noChangeArrowheads="1"/>
              </p:cNvSpPr>
              <p:nvPr/>
            </p:nvSpPr>
            <p:spPr bwMode="auto">
              <a:xfrm>
                <a:off x="7346988" y="5692806"/>
                <a:ext cx="182566" cy="182565"/>
              </a:xfrm>
              <a:prstGeom prst="ellipse">
                <a:avLst/>
              </a:prstGeom>
              <a:solidFill>
                <a:srgbClr val="000000"/>
              </a:solidFill>
              <a:ln w="25400" algn="ctr">
                <a:solidFill>
                  <a:srgbClr val="89A4A7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de-DE" sz="135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1997870" y="3763566"/>
              <a:ext cx="1150144" cy="438150"/>
            </a:xfrm>
            <a:prstGeom prst="ellipse">
              <a:avLst/>
            </a:prstGeom>
            <a:noFill/>
            <a:ln w="25400" algn="ctr">
              <a:solidFill>
                <a:srgbClr val="C0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4216005" y="3763566"/>
              <a:ext cx="1396603" cy="438150"/>
            </a:xfrm>
            <a:prstGeom prst="ellipse">
              <a:avLst/>
            </a:prstGeom>
            <a:noFill/>
            <a:ln w="25400" algn="ctr">
              <a:solidFill>
                <a:srgbClr val="00B0F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6" name="Oval 185"/>
            <p:cNvSpPr>
              <a:spLocks noChangeArrowheads="1"/>
            </p:cNvSpPr>
            <p:nvPr/>
          </p:nvSpPr>
          <p:spPr bwMode="auto">
            <a:xfrm>
              <a:off x="5639992" y="3790950"/>
              <a:ext cx="1396603" cy="438150"/>
            </a:xfrm>
            <a:prstGeom prst="ellipse">
              <a:avLst/>
            </a:prstGeom>
            <a:noFill/>
            <a:ln w="25400" algn="ctr">
              <a:solidFill>
                <a:srgbClr val="92D05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>
              <a:off x="2436020" y="3925491"/>
              <a:ext cx="164306" cy="161925"/>
            </a:xfrm>
            <a:prstGeom prst="ellipse">
              <a:avLst/>
            </a:prstGeom>
            <a:solidFill>
              <a:srgbClr val="C00000"/>
            </a:solidFill>
            <a:ln w="25400" algn="ctr">
              <a:solidFill>
                <a:srgbClr val="C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4818461" y="3925491"/>
              <a:ext cx="164306" cy="161925"/>
            </a:xfrm>
            <a:prstGeom prst="ellipse">
              <a:avLst/>
            </a:prstGeom>
            <a:solidFill>
              <a:srgbClr val="00B0F0"/>
            </a:solidFill>
            <a:ln w="25400" algn="ctr">
              <a:solidFill>
                <a:srgbClr val="00B0F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>
              <a:off x="6215064" y="3925491"/>
              <a:ext cx="164306" cy="161925"/>
            </a:xfrm>
            <a:prstGeom prst="ellipse">
              <a:avLst/>
            </a:prstGeom>
            <a:solidFill>
              <a:srgbClr val="92D050"/>
            </a:solidFill>
            <a:ln w="25400" algn="ctr">
              <a:solidFill>
                <a:srgbClr val="92D05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9" name="TextBox 5"/>
          <p:cNvSpPr txBox="1">
            <a:spLocks noChangeArrowheads="1"/>
          </p:cNvSpPr>
          <p:nvPr/>
        </p:nvSpPr>
        <p:spPr bwMode="auto">
          <a:xfrm rot="16200000">
            <a:off x="7896267" y="3898785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8532E-AC87-431A-84B4-3E7F6A24D3CC}"/>
              </a:ext>
            </a:extLst>
          </p:cNvPr>
          <p:cNvSpPr txBox="1"/>
          <p:nvPr/>
        </p:nvSpPr>
        <p:spPr>
          <a:xfrm>
            <a:off x="1905000" y="455295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Which clustering algorithm does it remind you?</a:t>
            </a:r>
          </a:p>
        </p:txBody>
      </p:sp>
    </p:spTree>
    <p:extLst>
      <p:ext uri="{BB962C8B-B14F-4D97-AF65-F5344CB8AC3E}">
        <p14:creationId xmlns:p14="http://schemas.microsoft.com/office/powerpoint/2010/main" val="36220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BD1D0-8DAE-43D6-80D8-C704FB68B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8095579" cy="51435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5ABD23-23FF-4EB1-B342-7CCE5B249922}"/>
              </a:ext>
            </a:extLst>
          </p:cNvPr>
          <p:cNvGrpSpPr/>
          <p:nvPr/>
        </p:nvGrpSpPr>
        <p:grpSpPr>
          <a:xfrm>
            <a:off x="1717087" y="1034837"/>
            <a:ext cx="1190289" cy="1131332"/>
            <a:chOff x="228600" y="971550"/>
            <a:chExt cx="1190289" cy="1131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74F58F-C4FA-459A-ACAE-3B9728C1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600" y="971550"/>
              <a:ext cx="1143000" cy="11306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7CF37B-B0F2-44F2-BC24-27240B7084D2}"/>
                </a:ext>
              </a:extLst>
            </p:cNvPr>
            <p:cNvSpPr txBox="1"/>
            <p:nvPr/>
          </p:nvSpPr>
          <p:spPr>
            <a:xfrm>
              <a:off x="1056268" y="1733550"/>
              <a:ext cx="3626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dirty="0"/>
                <a:t>1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59EA4C-AE97-4065-9D57-ECA30804D6DA}"/>
              </a:ext>
            </a:extLst>
          </p:cNvPr>
          <p:cNvGrpSpPr/>
          <p:nvPr/>
        </p:nvGrpSpPr>
        <p:grpSpPr>
          <a:xfrm>
            <a:off x="3164887" y="1038647"/>
            <a:ext cx="1192415" cy="1145883"/>
            <a:chOff x="1676400" y="975360"/>
            <a:chExt cx="1192415" cy="11458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B9AB11-D0E0-4B82-BD1A-099B42DA0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76400" y="975360"/>
              <a:ext cx="1192415" cy="11268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8FC0B-7135-4036-AA72-DCBD29F65299}"/>
                </a:ext>
              </a:extLst>
            </p:cNvPr>
            <p:cNvSpPr txBox="1"/>
            <p:nvPr/>
          </p:nvSpPr>
          <p:spPr>
            <a:xfrm>
              <a:off x="2564749" y="1752600"/>
              <a:ext cx="278015" cy="368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dirty="0"/>
                <a:t>2</a:t>
              </a:r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185C77-938C-47F9-88B9-4C01AEACB542}"/>
              </a:ext>
            </a:extLst>
          </p:cNvPr>
          <p:cNvGrpSpPr/>
          <p:nvPr/>
        </p:nvGrpSpPr>
        <p:grpSpPr>
          <a:xfrm>
            <a:off x="4715772" y="1034838"/>
            <a:ext cx="1304028" cy="1155912"/>
            <a:chOff x="3227285" y="971551"/>
            <a:chExt cx="1304028" cy="115591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35290-F36B-4158-9568-BC442D0A0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7285" y="971551"/>
              <a:ext cx="1192415" cy="11559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D31AD3-6EA1-4A92-94FA-996A041C9A3E}"/>
                </a:ext>
              </a:extLst>
            </p:cNvPr>
            <p:cNvSpPr txBox="1"/>
            <p:nvPr/>
          </p:nvSpPr>
          <p:spPr>
            <a:xfrm>
              <a:off x="4074013" y="1733550"/>
              <a:ext cx="4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dirty="0"/>
                <a:t>3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5226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35996" y="313988"/>
            <a:ext cx="6172200" cy="857250"/>
          </a:xfrm>
        </p:spPr>
        <p:txBody>
          <a:bodyPr/>
          <a:lstStyle/>
          <a:p>
            <a:r>
              <a:rPr lang="en-US" dirty="0"/>
              <a:t>Feature Space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33549"/>
            <a:ext cx="6172200" cy="2769395"/>
          </a:xfrm>
        </p:spPr>
        <p:txBody>
          <a:bodyPr>
            <a:normAutofit/>
          </a:bodyPr>
          <a:lstStyle/>
          <a:p>
            <a:r>
              <a:rPr lang="en-US" sz="1700" dirty="0"/>
              <a:t>Depending on what we choose as the </a:t>
            </a:r>
            <a:r>
              <a:rPr lang="en-US" sz="1700" i="1" dirty="0"/>
              <a:t>feature space</a:t>
            </a:r>
            <a:r>
              <a:rPr lang="en-US" sz="1700" dirty="0"/>
              <a:t>, we can group pixels in different ways.</a:t>
            </a:r>
          </a:p>
          <a:p>
            <a:endParaRPr lang="en-US" sz="1200" dirty="0"/>
          </a:p>
          <a:p>
            <a:r>
              <a:rPr lang="en-US" sz="1900" dirty="0">
                <a:solidFill>
                  <a:srgbClr val="000000"/>
                </a:solidFill>
              </a:rPr>
              <a:t>Grouping pixels based on </a:t>
            </a:r>
            <a:br>
              <a:rPr lang="en-US" sz="1900" dirty="0">
                <a:solidFill>
                  <a:srgbClr val="000000"/>
                </a:solidFill>
              </a:rPr>
            </a:br>
            <a:r>
              <a:rPr lang="en-US" sz="1900" dirty="0">
                <a:solidFill>
                  <a:srgbClr val="FF0000"/>
                </a:solidFill>
              </a:rPr>
              <a:t>intensity </a:t>
            </a:r>
            <a:r>
              <a:rPr lang="en-US" sz="1900" dirty="0">
                <a:solidFill>
                  <a:srgbClr val="000000"/>
                </a:solidFill>
              </a:rPr>
              <a:t>similarity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800" dirty="0">
              <a:solidFill>
                <a:srgbClr val="000000"/>
              </a:solidFill>
            </a:endParaRPr>
          </a:p>
          <a:p>
            <a:r>
              <a:rPr lang="en-US" sz="1900" dirty="0">
                <a:solidFill>
                  <a:srgbClr val="000000"/>
                </a:solidFill>
              </a:rPr>
              <a:t>Feature space: intensity value (1D) </a:t>
            </a:r>
          </a:p>
          <a:p>
            <a:pPr>
              <a:buFontTx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pic>
        <p:nvPicPr>
          <p:cNvPr id="66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86" y="2114550"/>
            <a:ext cx="33147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Connector 66"/>
          <p:cNvCxnSpPr>
            <a:cxnSpLocks noChangeShapeType="1"/>
          </p:cNvCxnSpPr>
          <p:nvPr/>
        </p:nvCxnSpPr>
        <p:spPr bwMode="auto">
          <a:xfrm>
            <a:off x="498872" y="3562350"/>
            <a:ext cx="3067050" cy="0"/>
          </a:xfrm>
          <a:prstGeom prst="line">
            <a:avLst/>
          </a:prstGeom>
          <a:noFill/>
          <a:ln w="28575" algn="ctr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776515" y="3561443"/>
            <a:ext cx="2745581" cy="425427"/>
            <a:chOff x="906095" y="3903669"/>
            <a:chExt cx="3661036" cy="567093"/>
          </a:xfrm>
        </p:grpSpPr>
        <p:sp>
          <p:nvSpPr>
            <p:cNvPr id="60426" name="Oval 68"/>
            <p:cNvSpPr>
              <a:spLocks noChangeArrowheads="1"/>
            </p:cNvSpPr>
            <p:nvPr/>
          </p:nvSpPr>
          <p:spPr bwMode="auto">
            <a:xfrm>
              <a:off x="98388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27" name="TextBox 12"/>
            <p:cNvSpPr txBox="1">
              <a:spLocks noChangeArrowheads="1"/>
            </p:cNvSpPr>
            <p:nvPr/>
          </p:nvSpPr>
          <p:spPr bwMode="auto">
            <a:xfrm>
              <a:off x="925568" y="4039984"/>
              <a:ext cx="817890" cy="430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 sz="15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8" name="TextBox 13"/>
            <p:cNvSpPr txBox="1">
              <a:spLocks noChangeArrowheads="1"/>
            </p:cNvSpPr>
            <p:nvPr/>
          </p:nvSpPr>
          <p:spPr bwMode="auto">
            <a:xfrm>
              <a:off x="2483456" y="4020512"/>
              <a:ext cx="817890" cy="430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 sz="15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29" name="TextBox 14"/>
            <p:cNvSpPr txBox="1">
              <a:spLocks noChangeArrowheads="1"/>
            </p:cNvSpPr>
            <p:nvPr/>
          </p:nvSpPr>
          <p:spPr bwMode="auto">
            <a:xfrm>
              <a:off x="3749241" y="4020512"/>
              <a:ext cx="817890" cy="430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endParaRPr lang="de-DE" sz="15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0430" name="Oval 72"/>
            <p:cNvSpPr>
              <a:spLocks noChangeArrowheads="1"/>
            </p:cNvSpPr>
            <p:nvPr/>
          </p:nvSpPr>
          <p:spPr bwMode="auto">
            <a:xfrm>
              <a:off x="106485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1" name="Oval 73"/>
            <p:cNvSpPr>
              <a:spLocks noChangeArrowheads="1"/>
            </p:cNvSpPr>
            <p:nvPr/>
          </p:nvSpPr>
          <p:spPr bwMode="auto">
            <a:xfrm>
              <a:off x="90609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2" name="Oval 74"/>
            <p:cNvSpPr>
              <a:spLocks noChangeArrowheads="1"/>
            </p:cNvSpPr>
            <p:nvPr/>
          </p:nvSpPr>
          <p:spPr bwMode="auto">
            <a:xfrm>
              <a:off x="1139474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3" name="Oval 75"/>
            <p:cNvSpPr>
              <a:spLocks noChangeArrowheads="1"/>
            </p:cNvSpPr>
            <p:nvPr/>
          </p:nvSpPr>
          <p:spPr bwMode="auto">
            <a:xfrm>
              <a:off x="244449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4" name="Oval 76"/>
            <p:cNvSpPr>
              <a:spLocks noChangeArrowheads="1"/>
            </p:cNvSpPr>
            <p:nvPr/>
          </p:nvSpPr>
          <p:spPr bwMode="auto">
            <a:xfrm>
              <a:off x="252228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5" name="Oval 77"/>
            <p:cNvSpPr>
              <a:spLocks noChangeArrowheads="1"/>
            </p:cNvSpPr>
            <p:nvPr/>
          </p:nvSpPr>
          <p:spPr bwMode="auto">
            <a:xfrm>
              <a:off x="260007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6" name="Oval 78"/>
            <p:cNvSpPr>
              <a:spLocks noChangeArrowheads="1"/>
            </p:cNvSpPr>
            <p:nvPr/>
          </p:nvSpPr>
          <p:spPr bwMode="auto">
            <a:xfrm>
              <a:off x="261912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7" name="Oval 79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8" name="Oval 80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39" name="Oval 81"/>
            <p:cNvSpPr>
              <a:spLocks noChangeArrowheads="1"/>
            </p:cNvSpPr>
            <p:nvPr/>
          </p:nvSpPr>
          <p:spPr bwMode="auto">
            <a:xfrm>
              <a:off x="2696923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0" name="Oval 82"/>
            <p:cNvSpPr>
              <a:spLocks noChangeArrowheads="1"/>
            </p:cNvSpPr>
            <p:nvPr/>
          </p:nvSpPr>
          <p:spPr bwMode="auto">
            <a:xfrm>
              <a:off x="2717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1" name="Oval 83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2" name="Oval 84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3" name="Oval 85"/>
            <p:cNvSpPr>
              <a:spLocks noChangeArrowheads="1"/>
            </p:cNvSpPr>
            <p:nvPr/>
          </p:nvSpPr>
          <p:spPr bwMode="auto">
            <a:xfrm>
              <a:off x="110137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4" name="Oval 86"/>
            <p:cNvSpPr>
              <a:spLocks noChangeArrowheads="1"/>
            </p:cNvSpPr>
            <p:nvPr/>
          </p:nvSpPr>
          <p:spPr bwMode="auto">
            <a:xfrm>
              <a:off x="112042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5" name="Oval 87"/>
            <p:cNvSpPr>
              <a:spLocks noChangeArrowheads="1"/>
            </p:cNvSpPr>
            <p:nvPr/>
          </p:nvSpPr>
          <p:spPr bwMode="auto">
            <a:xfrm>
              <a:off x="119821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6" name="Oval 88"/>
            <p:cNvSpPr>
              <a:spLocks noChangeArrowheads="1"/>
            </p:cNvSpPr>
            <p:nvPr/>
          </p:nvSpPr>
          <p:spPr bwMode="auto">
            <a:xfrm>
              <a:off x="3379596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7" name="Oval 89"/>
            <p:cNvSpPr>
              <a:spLocks noChangeArrowheads="1"/>
            </p:cNvSpPr>
            <p:nvPr/>
          </p:nvSpPr>
          <p:spPr bwMode="auto">
            <a:xfrm>
              <a:off x="339864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8" name="Oval 90"/>
            <p:cNvSpPr>
              <a:spLocks noChangeArrowheads="1"/>
            </p:cNvSpPr>
            <p:nvPr/>
          </p:nvSpPr>
          <p:spPr bwMode="auto">
            <a:xfrm>
              <a:off x="3476440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49" name="Oval 91"/>
            <p:cNvSpPr>
              <a:spLocks noChangeArrowheads="1"/>
            </p:cNvSpPr>
            <p:nvPr/>
          </p:nvSpPr>
          <p:spPr bwMode="auto">
            <a:xfrm>
              <a:off x="3516131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0" name="Oval 92"/>
            <p:cNvSpPr>
              <a:spLocks noChangeArrowheads="1"/>
            </p:cNvSpPr>
            <p:nvPr/>
          </p:nvSpPr>
          <p:spPr bwMode="auto">
            <a:xfrm>
              <a:off x="353518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1" name="Oval 93"/>
            <p:cNvSpPr>
              <a:spLocks noChangeArrowheads="1"/>
            </p:cNvSpPr>
            <p:nvPr/>
          </p:nvSpPr>
          <p:spPr bwMode="auto">
            <a:xfrm>
              <a:off x="361297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2" name="Oval 94"/>
            <p:cNvSpPr>
              <a:spLocks noChangeArrowheads="1"/>
            </p:cNvSpPr>
            <p:nvPr/>
          </p:nvSpPr>
          <p:spPr bwMode="auto">
            <a:xfrm>
              <a:off x="2776303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3" name="Oval 95"/>
            <p:cNvSpPr>
              <a:spLocks noChangeArrowheads="1"/>
            </p:cNvSpPr>
            <p:nvPr/>
          </p:nvSpPr>
          <p:spPr bwMode="auto">
            <a:xfrm>
              <a:off x="279535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4" name="Oval 96"/>
            <p:cNvSpPr>
              <a:spLocks noChangeArrowheads="1"/>
            </p:cNvSpPr>
            <p:nvPr/>
          </p:nvSpPr>
          <p:spPr bwMode="auto">
            <a:xfrm>
              <a:off x="287314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5" name="Oval 97"/>
            <p:cNvSpPr>
              <a:spLocks noChangeArrowheads="1"/>
            </p:cNvSpPr>
            <p:nvPr/>
          </p:nvSpPr>
          <p:spPr bwMode="auto">
            <a:xfrm>
              <a:off x="291125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6" name="Oval 98"/>
            <p:cNvSpPr>
              <a:spLocks noChangeArrowheads="1"/>
            </p:cNvSpPr>
            <p:nvPr/>
          </p:nvSpPr>
          <p:spPr bwMode="auto">
            <a:xfrm>
              <a:off x="293188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7" name="Oval 99"/>
            <p:cNvSpPr>
              <a:spLocks noChangeArrowheads="1"/>
            </p:cNvSpPr>
            <p:nvPr/>
          </p:nvSpPr>
          <p:spPr bwMode="auto">
            <a:xfrm>
              <a:off x="300968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8" name="Oval 100"/>
            <p:cNvSpPr>
              <a:spLocks noChangeArrowheads="1"/>
            </p:cNvSpPr>
            <p:nvPr/>
          </p:nvSpPr>
          <p:spPr bwMode="auto">
            <a:xfrm>
              <a:off x="3165268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59" name="Oval 101"/>
            <p:cNvSpPr>
              <a:spLocks noChangeArrowheads="1"/>
            </p:cNvSpPr>
            <p:nvPr/>
          </p:nvSpPr>
          <p:spPr bwMode="auto">
            <a:xfrm>
              <a:off x="3671717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0" name="Oval 102"/>
            <p:cNvSpPr>
              <a:spLocks noChangeArrowheads="1"/>
            </p:cNvSpPr>
            <p:nvPr/>
          </p:nvSpPr>
          <p:spPr bwMode="auto">
            <a:xfrm>
              <a:off x="369076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1" name="Oval 103"/>
            <p:cNvSpPr>
              <a:spLocks noChangeArrowheads="1"/>
            </p:cNvSpPr>
            <p:nvPr/>
          </p:nvSpPr>
          <p:spPr bwMode="auto">
            <a:xfrm>
              <a:off x="376856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2" name="Oval 104"/>
            <p:cNvSpPr>
              <a:spLocks noChangeArrowheads="1"/>
            </p:cNvSpPr>
            <p:nvPr/>
          </p:nvSpPr>
          <p:spPr bwMode="auto">
            <a:xfrm>
              <a:off x="378761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3" name="Oval 105"/>
            <p:cNvSpPr>
              <a:spLocks noChangeArrowheads="1"/>
            </p:cNvSpPr>
            <p:nvPr/>
          </p:nvSpPr>
          <p:spPr bwMode="auto">
            <a:xfrm>
              <a:off x="3808252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4" name="Oval 106"/>
            <p:cNvSpPr>
              <a:spLocks noChangeArrowheads="1"/>
            </p:cNvSpPr>
            <p:nvPr/>
          </p:nvSpPr>
          <p:spPr bwMode="auto">
            <a:xfrm>
              <a:off x="388604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5" name="Oval 107"/>
            <p:cNvSpPr>
              <a:spLocks noChangeArrowheads="1"/>
            </p:cNvSpPr>
            <p:nvPr/>
          </p:nvSpPr>
          <p:spPr bwMode="auto">
            <a:xfrm>
              <a:off x="3943199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6" name="Oval 108"/>
            <p:cNvSpPr>
              <a:spLocks noChangeArrowheads="1"/>
            </p:cNvSpPr>
            <p:nvPr/>
          </p:nvSpPr>
          <p:spPr bwMode="auto">
            <a:xfrm>
              <a:off x="4022579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7" name="Oval 109"/>
            <p:cNvSpPr>
              <a:spLocks noChangeArrowheads="1"/>
            </p:cNvSpPr>
            <p:nvPr/>
          </p:nvSpPr>
          <p:spPr bwMode="auto">
            <a:xfrm>
              <a:off x="1395080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8" name="Oval 110"/>
            <p:cNvSpPr>
              <a:spLocks noChangeArrowheads="1"/>
            </p:cNvSpPr>
            <p:nvPr/>
          </p:nvSpPr>
          <p:spPr bwMode="auto">
            <a:xfrm>
              <a:off x="1472872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69" name="Oval 111"/>
            <p:cNvSpPr>
              <a:spLocks noChangeArrowheads="1"/>
            </p:cNvSpPr>
            <p:nvPr/>
          </p:nvSpPr>
          <p:spPr bwMode="auto">
            <a:xfrm>
              <a:off x="1550666" y="3903669"/>
              <a:ext cx="98432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0" name="Oval 112"/>
            <p:cNvSpPr>
              <a:spLocks noChangeArrowheads="1"/>
            </p:cNvSpPr>
            <p:nvPr/>
          </p:nvSpPr>
          <p:spPr bwMode="auto">
            <a:xfrm>
              <a:off x="1571304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1" name="Oval 113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2" name="Oval 114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3" name="Oval 115"/>
            <p:cNvSpPr>
              <a:spLocks noChangeArrowheads="1"/>
            </p:cNvSpPr>
            <p:nvPr/>
          </p:nvSpPr>
          <p:spPr bwMode="auto">
            <a:xfrm>
              <a:off x="1649098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4" name="Oval 116"/>
            <p:cNvSpPr>
              <a:spLocks noChangeArrowheads="1"/>
            </p:cNvSpPr>
            <p:nvPr/>
          </p:nvSpPr>
          <p:spPr bwMode="auto">
            <a:xfrm>
              <a:off x="1668149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5" name="Oval 117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6" name="Oval 118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7" name="Oval 119"/>
            <p:cNvSpPr>
              <a:spLocks noChangeArrowheads="1"/>
            </p:cNvSpPr>
            <p:nvPr/>
          </p:nvSpPr>
          <p:spPr bwMode="auto">
            <a:xfrm>
              <a:off x="1726891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8" name="Oval 120"/>
            <p:cNvSpPr>
              <a:spLocks noChangeArrowheads="1"/>
            </p:cNvSpPr>
            <p:nvPr/>
          </p:nvSpPr>
          <p:spPr bwMode="auto">
            <a:xfrm>
              <a:off x="1745942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79" name="Oval 121"/>
            <p:cNvSpPr>
              <a:spLocks noChangeArrowheads="1"/>
            </p:cNvSpPr>
            <p:nvPr/>
          </p:nvSpPr>
          <p:spPr bwMode="auto">
            <a:xfrm>
              <a:off x="1823735" y="3903669"/>
              <a:ext cx="96844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0" name="Oval 122"/>
            <p:cNvSpPr>
              <a:spLocks noChangeArrowheads="1"/>
            </p:cNvSpPr>
            <p:nvPr/>
          </p:nvSpPr>
          <p:spPr bwMode="auto">
            <a:xfrm>
              <a:off x="1863425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1" name="Oval 123"/>
            <p:cNvSpPr>
              <a:spLocks noChangeArrowheads="1"/>
            </p:cNvSpPr>
            <p:nvPr/>
          </p:nvSpPr>
          <p:spPr bwMode="auto">
            <a:xfrm>
              <a:off x="188247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60482" name="Oval 124"/>
            <p:cNvSpPr>
              <a:spLocks noChangeArrowheads="1"/>
            </p:cNvSpPr>
            <p:nvPr/>
          </p:nvSpPr>
          <p:spPr bwMode="auto">
            <a:xfrm>
              <a:off x="2101567" y="3903669"/>
              <a:ext cx="96845" cy="96813"/>
            </a:xfrm>
            <a:prstGeom prst="ellipse">
              <a:avLst/>
            </a:prstGeom>
            <a:solidFill>
              <a:srgbClr val="000000"/>
            </a:solidFill>
            <a:ln w="25400" algn="ctr">
              <a:solidFill>
                <a:srgbClr val="89A4A7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de-DE" sz="1350">
                <a:solidFill>
                  <a:srgbClr val="FFFFFF"/>
                </a:solidFill>
                <a:latin typeface="Arial" pitchFamily="34" charset="0"/>
              </a:endParaRPr>
            </a:p>
          </p:txBody>
        </p:sp>
      </p:grpSp>
      <p:sp>
        <p:nvSpPr>
          <p:cNvPr id="60425" name="TextBox 125"/>
          <p:cNvSpPr txBox="1">
            <a:spLocks noChangeArrowheads="1"/>
          </p:cNvSpPr>
          <p:nvPr/>
        </p:nvSpPr>
        <p:spPr bwMode="auto">
          <a:xfrm>
            <a:off x="234555" y="4629151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487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6172200" cy="857250"/>
          </a:xfrm>
        </p:spPr>
        <p:txBody>
          <a:bodyPr/>
          <a:lstStyle/>
          <a:p>
            <a:r>
              <a:rPr lang="en-US" dirty="0"/>
              <a:t>Segmentation using k-means</a:t>
            </a:r>
            <a:endParaRPr lang="de-CH" dirty="0"/>
          </a:p>
        </p:txBody>
      </p:sp>
      <p:pic>
        <p:nvPicPr>
          <p:cNvPr id="5734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4912" r="12018" b="11087"/>
          <a:stretch>
            <a:fillRect/>
          </a:stretch>
        </p:blipFill>
        <p:spPr bwMode="auto">
          <a:xfrm>
            <a:off x="521530" y="1200150"/>
            <a:ext cx="2210572" cy="160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abelim_k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46" y="1200150"/>
            <a:ext cx="2236553" cy="160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6" descr="labelim_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00150"/>
            <a:ext cx="2236553" cy="160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495358" y="2857818"/>
            <a:ext cx="103703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2 clusters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83866" y="2857818"/>
            <a:ext cx="1485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>
                <a:solidFill>
                  <a:srgbClr val="000000"/>
                </a:solidFill>
              </a:rPr>
              <a:t>Original image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939404" y="2857818"/>
            <a:ext cx="103703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3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DBFD0-20BC-4DFC-89E0-307D69ECE3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86"/>
          <a:stretch/>
        </p:blipFill>
        <p:spPr>
          <a:xfrm>
            <a:off x="492501" y="3325186"/>
            <a:ext cx="7162800" cy="175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76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402376"/>
            <a:ext cx="6172200" cy="857250"/>
          </a:xfrm>
        </p:spPr>
        <p:txBody>
          <a:bodyPr>
            <a:normAutofit/>
          </a:bodyPr>
          <a:lstStyle/>
          <a:p>
            <a:r>
              <a:rPr lang="en-US" dirty="0"/>
              <a:t>Smoothing Out Cluster Assignments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26" y="1809750"/>
            <a:ext cx="3626642" cy="1751749"/>
          </a:xfrm>
        </p:spPr>
        <p:txBody>
          <a:bodyPr>
            <a:normAutofit/>
          </a:bodyPr>
          <a:lstStyle/>
          <a:p>
            <a:r>
              <a:rPr lang="en-US" dirty="0"/>
              <a:t>Assigning a cluster label per pixel may yield outliers:</a:t>
            </a:r>
            <a:endParaRPr lang="en-US" sz="1200" dirty="0"/>
          </a:p>
          <a:p>
            <a:r>
              <a:rPr lang="en-US" dirty="0"/>
              <a:t>How can we ensure they </a:t>
            </a:r>
            <a:br>
              <a:rPr lang="en-US" dirty="0"/>
            </a:br>
            <a:r>
              <a:rPr lang="en-US" dirty="0"/>
              <a:t>are spatially smooth?</a:t>
            </a:r>
          </a:p>
        </p:txBody>
      </p:sp>
      <p:pic>
        <p:nvPicPr>
          <p:cNvPr id="63494" name="Picture 3" descr="quantizedNois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6" t="9447" r="13077" b="11743"/>
          <a:stretch>
            <a:fillRect/>
          </a:stretch>
        </p:blipFill>
        <p:spPr bwMode="auto">
          <a:xfrm>
            <a:off x="6372225" y="1664041"/>
            <a:ext cx="2144316" cy="1314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5" descr="noisy_grayscale_i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91425"/>
            <a:ext cx="2009775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496" name="Straight Arrow Connector 20"/>
          <p:cNvCxnSpPr>
            <a:cxnSpLocks noChangeShapeType="1"/>
          </p:cNvCxnSpPr>
          <p:nvPr/>
        </p:nvCxnSpPr>
        <p:spPr bwMode="auto">
          <a:xfrm>
            <a:off x="6016228" y="2321267"/>
            <a:ext cx="328613" cy="119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344841" y="3239237"/>
            <a:ext cx="2189559" cy="1818084"/>
            <a:chOff x="4608513" y="4145121"/>
            <a:chExt cx="2919126" cy="2423997"/>
          </a:xfrm>
        </p:grpSpPr>
        <p:grpSp>
          <p:nvGrpSpPr>
            <p:cNvPr id="63501" name="Group 63"/>
            <p:cNvGrpSpPr>
              <a:grpSpLocks noChangeAspect="1"/>
            </p:cNvGrpSpPr>
            <p:nvPr/>
          </p:nvGrpSpPr>
          <p:grpSpPr bwMode="auto">
            <a:xfrm>
              <a:off x="4608513" y="4743469"/>
              <a:ext cx="2919126" cy="1825649"/>
              <a:chOff x="628596" y="690525"/>
              <a:chExt cx="2848014" cy="1781175"/>
            </a:xfrm>
          </p:grpSpPr>
          <p:pic>
            <p:nvPicPr>
              <p:cNvPr id="63504" name="Picture 8" descr="simple_image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596" y="690525"/>
                <a:ext cx="2762250" cy="178117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505" name="TextBox 9"/>
              <p:cNvSpPr txBox="1">
                <a:spLocks noChangeArrowheads="1"/>
              </p:cNvSpPr>
              <p:nvPr/>
            </p:nvSpPr>
            <p:spPr bwMode="auto">
              <a:xfrm>
                <a:off x="1249318" y="1238220"/>
                <a:ext cx="584208" cy="570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250">
                    <a:solidFill>
                      <a:srgbClr val="FFFFFF"/>
                    </a:solidFill>
                    <a:latin typeface="Arial" pitchFamily="34" charset="0"/>
                  </a:rPr>
                  <a:t>1</a:t>
                </a:r>
              </a:p>
            </p:txBody>
          </p:sp>
          <p:sp>
            <p:nvSpPr>
              <p:cNvPr id="63506" name="TextBox 10"/>
              <p:cNvSpPr txBox="1">
                <a:spLocks noChangeArrowheads="1"/>
              </p:cNvSpPr>
              <p:nvPr/>
            </p:nvSpPr>
            <p:spPr bwMode="auto">
              <a:xfrm>
                <a:off x="2162142" y="1201707"/>
                <a:ext cx="584208" cy="570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250">
                    <a:solidFill>
                      <a:srgbClr val="000000"/>
                    </a:solidFill>
                    <a:latin typeface="Arial" pitchFamily="34" charset="0"/>
                  </a:rPr>
                  <a:t>2</a:t>
                </a:r>
              </a:p>
            </p:txBody>
          </p:sp>
          <p:sp>
            <p:nvSpPr>
              <p:cNvPr id="63507" name="TextBox 11"/>
              <p:cNvSpPr txBox="1">
                <a:spLocks noChangeArrowheads="1"/>
              </p:cNvSpPr>
              <p:nvPr/>
            </p:nvSpPr>
            <p:spPr bwMode="auto">
              <a:xfrm>
                <a:off x="2892402" y="727039"/>
                <a:ext cx="584208" cy="570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1pPr>
                <a:lvl2pPr marL="742950" indent="-28575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2pPr>
                <a:lvl3pPr marL="11430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3pPr>
                <a:lvl4pPr marL="16002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4pPr>
                <a:lvl5pPr marL="2057400" indent="-228600"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bg2"/>
                    </a:solidFill>
                    <a:latin typeface="Trebuchet MS" pitchFamily="34" charset="0"/>
                  </a:defRPr>
                </a:lvl9pPr>
              </a:lstStyle>
              <a:p>
                <a:r>
                  <a:rPr lang="en-US" sz="2250">
                    <a:solidFill>
                      <a:srgbClr val="000000"/>
                    </a:solidFill>
                    <a:latin typeface="Arial" pitchFamily="34" charset="0"/>
                  </a:rPr>
                  <a:t>3</a:t>
                </a:r>
              </a:p>
            </p:txBody>
          </p:sp>
        </p:grpSp>
        <p:cxnSp>
          <p:nvCxnSpPr>
            <p:cNvPr id="63502" name="Straight Arrow Connector 23"/>
            <p:cNvCxnSpPr>
              <a:cxnSpLocks noChangeShapeType="1"/>
            </p:cNvCxnSpPr>
            <p:nvPr/>
          </p:nvCxnSpPr>
          <p:spPr bwMode="auto">
            <a:xfrm rot="5400000">
              <a:off x="5832100" y="4505466"/>
              <a:ext cx="474639" cy="1587"/>
            </a:xfrm>
            <a:prstGeom prst="straightConnector1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16"/>
            <p:cNvSpPr txBox="1">
              <a:spLocks noChangeArrowheads="1"/>
            </p:cNvSpPr>
            <p:nvPr/>
          </p:nvSpPr>
          <p:spPr bwMode="auto">
            <a:xfrm>
              <a:off x="6105378" y="4145121"/>
              <a:ext cx="912724" cy="615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0000"/>
                  </a:solidFill>
                </a:rPr>
                <a:t>?</a:t>
              </a:r>
            </a:p>
          </p:txBody>
        </p:sp>
      </p:grpSp>
      <p:sp>
        <p:nvSpPr>
          <p:cNvPr id="30" name="TextBox 17"/>
          <p:cNvSpPr txBox="1">
            <a:spLocks noChangeArrowheads="1"/>
          </p:cNvSpPr>
          <p:nvPr/>
        </p:nvSpPr>
        <p:spPr bwMode="auto">
          <a:xfrm>
            <a:off x="4291013" y="3005874"/>
            <a:ext cx="13692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31" name="TextBox 18"/>
          <p:cNvSpPr txBox="1">
            <a:spLocks noChangeArrowheads="1"/>
          </p:cNvSpPr>
          <p:nvPr/>
        </p:nvSpPr>
        <p:spPr bwMode="auto">
          <a:xfrm>
            <a:off x="5860257" y="2997540"/>
            <a:ext cx="354329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350" dirty="0">
                <a:solidFill>
                  <a:srgbClr val="000000"/>
                </a:solidFill>
              </a:rPr>
              <a:t>Labeled by cluster center’s intensity</a:t>
            </a:r>
          </a:p>
        </p:txBody>
      </p:sp>
      <p:sp>
        <p:nvSpPr>
          <p:cNvPr id="63500" name="TextBox 31"/>
          <p:cNvSpPr txBox="1">
            <a:spLocks noChangeArrowheads="1"/>
          </p:cNvSpPr>
          <p:nvPr/>
        </p:nvSpPr>
        <p:spPr bwMode="auto">
          <a:xfrm>
            <a:off x="291705" y="4683920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6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457200" y="402857"/>
            <a:ext cx="7258050" cy="857250"/>
          </a:xfrm>
        </p:spPr>
        <p:txBody>
          <a:bodyPr/>
          <a:lstStyle/>
          <a:p>
            <a:r>
              <a:rPr lang="en-US" dirty="0"/>
              <a:t>Segmentation as Clustering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1668659"/>
            <a:ext cx="7258050" cy="3577829"/>
          </a:xfrm>
        </p:spPr>
        <p:txBody>
          <a:bodyPr>
            <a:normAutofit/>
          </a:bodyPr>
          <a:lstStyle/>
          <a:p>
            <a:r>
              <a:rPr lang="en-US" dirty="0"/>
              <a:t>Depending on what we choose as the </a:t>
            </a:r>
            <a:r>
              <a:rPr lang="en-US" i="1" dirty="0"/>
              <a:t>feature space</a:t>
            </a:r>
            <a:r>
              <a:rPr lang="en-US" dirty="0"/>
              <a:t>, we can group pixels in different ways.</a:t>
            </a:r>
            <a:endParaRPr lang="en-US" sz="1200" dirty="0"/>
          </a:p>
          <a:p>
            <a:r>
              <a:rPr lang="en-US" dirty="0">
                <a:solidFill>
                  <a:srgbClr val="000000"/>
                </a:solidFill>
              </a:rPr>
              <a:t>Grouping pixels based on </a:t>
            </a:r>
            <a:r>
              <a:rPr lang="en-US" i="1" dirty="0" err="1">
                <a:solidFill>
                  <a:srgbClr val="FF0000"/>
                </a:solidFill>
              </a:rPr>
              <a:t>intensity+position</a:t>
            </a:r>
            <a:r>
              <a:rPr lang="en-US" dirty="0">
                <a:solidFill>
                  <a:srgbClr val="000000"/>
                </a:solidFill>
              </a:rPr>
              <a:t> similarity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sz="1500" dirty="0">
              <a:solidFill>
                <a:srgbClr val="000000"/>
              </a:solidFill>
            </a:endParaRPr>
          </a:p>
          <a:p>
            <a:endParaRPr lang="en-US" sz="750" dirty="0">
              <a:solidFill>
                <a:srgbClr val="000000"/>
              </a:solidFill>
            </a:endParaRPr>
          </a:p>
          <a:p>
            <a:pPr>
              <a:buFontTx/>
              <a:buNone/>
            </a:pP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 Way to encode both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similarity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 and </a:t>
            </a:r>
            <a:r>
              <a:rPr lang="en-US" i="1" dirty="0">
                <a:solidFill>
                  <a:srgbClr val="000000"/>
                </a:solidFill>
                <a:sym typeface="Symbol" pitchFamily="18" charset="2"/>
              </a:rPr>
              <a:t>proximity.</a:t>
            </a:r>
            <a:endParaRPr lang="en-US" i="1" dirty="0">
              <a:solidFill>
                <a:srgbClr val="000000"/>
              </a:solidFill>
            </a:endParaRPr>
          </a:p>
          <a:p>
            <a:endParaRPr lang="de-CH" dirty="0"/>
          </a:p>
        </p:txBody>
      </p:sp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1377555" y="4798219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  <p:pic>
        <p:nvPicPr>
          <p:cNvPr id="64519" name="Picture 6" descr="C:\Documents and Settings\grauman\Desktop\segmentation\pandab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6291" r="12572" b="11925"/>
          <a:stretch>
            <a:fillRect/>
          </a:stretch>
        </p:blipFill>
        <p:spPr bwMode="auto">
          <a:xfrm>
            <a:off x="5092305" y="2362200"/>
            <a:ext cx="2491978" cy="177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516292" y="3649265"/>
            <a:ext cx="273844" cy="2190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995989" y="3348037"/>
            <a:ext cx="273844" cy="2190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de-DE" sz="1350">
              <a:solidFill>
                <a:srgbClr val="FFFFFF"/>
              </a:solidFill>
              <a:latin typeface="Arial" pitchFamily="34" charset="0"/>
            </a:endParaRPr>
          </a:p>
        </p:txBody>
      </p:sp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2839642" y="3561160"/>
            <a:ext cx="801290" cy="492919"/>
            <a:chOff x="2262188" y="4779963"/>
            <a:chExt cx="1068387" cy="657225"/>
          </a:xfrm>
        </p:grpSpPr>
        <p:sp>
          <p:nvSpPr>
            <p:cNvPr id="64530" name="Oval 30"/>
            <p:cNvSpPr>
              <a:spLocks noChangeArrowheads="1"/>
            </p:cNvSpPr>
            <p:nvPr/>
          </p:nvSpPr>
          <p:spPr bwMode="auto">
            <a:xfrm>
              <a:off x="2262188" y="4921250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1" name="Oval 30"/>
            <p:cNvSpPr>
              <a:spLocks noChangeArrowheads="1"/>
            </p:cNvSpPr>
            <p:nvPr/>
          </p:nvSpPr>
          <p:spPr bwMode="auto">
            <a:xfrm>
              <a:off x="2400300" y="497681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2" name="Oval 30"/>
            <p:cNvSpPr>
              <a:spLocks noChangeArrowheads="1"/>
            </p:cNvSpPr>
            <p:nvPr/>
          </p:nvSpPr>
          <p:spPr bwMode="auto">
            <a:xfrm>
              <a:off x="2339975" y="47799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3" name="Oval 30"/>
            <p:cNvSpPr>
              <a:spLocks noChangeArrowheads="1"/>
            </p:cNvSpPr>
            <p:nvPr/>
          </p:nvSpPr>
          <p:spPr bwMode="auto">
            <a:xfrm>
              <a:off x="2411413" y="4932363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4" name="Oval 30"/>
            <p:cNvSpPr>
              <a:spLocks noChangeArrowheads="1"/>
            </p:cNvSpPr>
            <p:nvPr/>
          </p:nvSpPr>
          <p:spPr bwMode="auto">
            <a:xfrm>
              <a:off x="2478088" y="48355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5" name="Oval 30"/>
            <p:cNvSpPr>
              <a:spLocks noChangeArrowheads="1"/>
            </p:cNvSpPr>
            <p:nvPr/>
          </p:nvSpPr>
          <p:spPr bwMode="auto">
            <a:xfrm>
              <a:off x="2557463" y="49879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6" name="Oval 30"/>
            <p:cNvSpPr>
              <a:spLocks noChangeArrowheads="1"/>
            </p:cNvSpPr>
            <p:nvPr/>
          </p:nvSpPr>
          <p:spPr bwMode="auto">
            <a:xfrm>
              <a:off x="2960688" y="50768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7" name="Oval 30"/>
            <p:cNvSpPr>
              <a:spLocks noChangeArrowheads="1"/>
            </p:cNvSpPr>
            <p:nvPr/>
          </p:nvSpPr>
          <p:spPr bwMode="auto">
            <a:xfrm>
              <a:off x="3032125" y="5229225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8" name="Oval 30"/>
            <p:cNvSpPr>
              <a:spLocks noChangeArrowheads="1"/>
            </p:cNvSpPr>
            <p:nvPr/>
          </p:nvSpPr>
          <p:spPr bwMode="auto">
            <a:xfrm>
              <a:off x="3098800" y="51323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4539" name="Oval 30"/>
            <p:cNvSpPr>
              <a:spLocks noChangeArrowheads="1"/>
            </p:cNvSpPr>
            <p:nvPr/>
          </p:nvSpPr>
          <p:spPr bwMode="auto">
            <a:xfrm>
              <a:off x="3178175" y="5284788"/>
              <a:ext cx="152400" cy="1524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sz="135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4523" name="Group 62"/>
          <p:cNvGrpSpPr>
            <a:grpSpLocks/>
          </p:cNvGrpSpPr>
          <p:nvPr/>
        </p:nvGrpSpPr>
        <p:grpSpPr bwMode="auto">
          <a:xfrm>
            <a:off x="2244329" y="2514599"/>
            <a:ext cx="1741884" cy="1863374"/>
            <a:chOff x="1468438" y="3384550"/>
            <a:chExt cx="2322512" cy="2483937"/>
          </a:xfrm>
        </p:grpSpPr>
        <p:sp>
          <p:nvSpPr>
            <p:cNvPr id="64524" name="Line 31"/>
            <p:cNvSpPr>
              <a:spLocks noChangeShapeType="1"/>
            </p:cNvSpPr>
            <p:nvPr/>
          </p:nvSpPr>
          <p:spPr bwMode="auto">
            <a:xfrm flipV="1">
              <a:off x="1468438" y="3509963"/>
              <a:ext cx="0" cy="1828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525" name="Line 32"/>
            <p:cNvSpPr>
              <a:spLocks noChangeShapeType="1"/>
            </p:cNvSpPr>
            <p:nvPr/>
          </p:nvSpPr>
          <p:spPr bwMode="auto">
            <a:xfrm flipV="1">
              <a:off x="1468438" y="4043363"/>
              <a:ext cx="1447800" cy="1295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4526" name="Line 33"/>
            <p:cNvSpPr>
              <a:spLocks noChangeShapeType="1"/>
            </p:cNvSpPr>
            <p:nvPr/>
          </p:nvSpPr>
          <p:spPr bwMode="auto">
            <a:xfrm>
              <a:off x="1484313" y="5338763"/>
              <a:ext cx="1676400" cy="304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49" name="Text Box 37"/>
            <p:cNvSpPr txBox="1">
              <a:spLocks noChangeArrowheads="1"/>
            </p:cNvSpPr>
            <p:nvPr/>
          </p:nvSpPr>
          <p:spPr bwMode="auto">
            <a:xfrm>
              <a:off x="3257550" y="5468468"/>
              <a:ext cx="533400" cy="400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350">
                  <a:solidFill>
                    <a:srgbClr val="000000"/>
                  </a:solidFill>
                </a:rPr>
                <a:t>X</a:t>
              </a:r>
              <a:endParaRPr lang="en-US" sz="1350" baseline="-25000">
                <a:solidFill>
                  <a:srgbClr val="000000"/>
                </a:solidFill>
              </a:endParaRPr>
            </a:p>
          </p:txBody>
        </p:sp>
        <p:sp>
          <p:nvSpPr>
            <p:cNvPr id="50" name="Text Box 37"/>
            <p:cNvSpPr txBox="1">
              <a:spLocks noChangeArrowheads="1"/>
            </p:cNvSpPr>
            <p:nvPr/>
          </p:nvSpPr>
          <p:spPr bwMode="auto">
            <a:xfrm>
              <a:off x="1520825" y="3384550"/>
              <a:ext cx="1225551" cy="400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350">
                  <a:solidFill>
                    <a:srgbClr val="000000"/>
                  </a:solidFill>
                </a:rPr>
                <a:t>Intensity</a:t>
              </a:r>
              <a:endParaRPr lang="en-US" sz="1350" baseline="-25000">
                <a:solidFill>
                  <a:srgbClr val="000000"/>
                </a:solidFill>
              </a:endParaRPr>
            </a:p>
          </p:txBody>
        </p:sp>
        <p:sp>
          <p:nvSpPr>
            <p:cNvPr id="61" name="Text Box 37"/>
            <p:cNvSpPr txBox="1">
              <a:spLocks noChangeArrowheads="1"/>
            </p:cNvSpPr>
            <p:nvPr/>
          </p:nvSpPr>
          <p:spPr bwMode="auto">
            <a:xfrm>
              <a:off x="2928938" y="3903546"/>
              <a:ext cx="328612" cy="400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1pPr>
              <a:lvl2pPr marL="742950" indent="-28575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2pPr>
              <a:lvl3pPr marL="11430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3pPr>
              <a:lvl4pPr marL="16002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4pPr>
              <a:lvl5pPr marL="2057400" indent="-228600"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bg2"/>
                  </a:solidFill>
                  <a:latin typeface="Trebuchet MS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350">
                  <a:solidFill>
                    <a:srgbClr val="000000"/>
                  </a:solidFill>
                </a:rPr>
                <a:t>Y</a:t>
              </a:r>
              <a:endParaRPr lang="en-US" sz="1350" baseline="-250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8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400050" y="285750"/>
            <a:ext cx="7258050" cy="857250"/>
          </a:xfrm>
        </p:spPr>
        <p:txBody>
          <a:bodyPr/>
          <a:lstStyle/>
          <a:p>
            <a:r>
              <a:rPr lang="en-US" dirty="0"/>
              <a:t>K-Means Clustering Results</a:t>
            </a:r>
            <a:endParaRPr lang="de-CH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>
          <a:xfrm>
            <a:off x="456623" y="1733607"/>
            <a:ext cx="8230753" cy="3394472"/>
          </a:xfrm>
        </p:spPr>
        <p:txBody>
          <a:bodyPr>
            <a:normAutofit/>
          </a:bodyPr>
          <a:lstStyle/>
          <a:p>
            <a:r>
              <a:rPr lang="en-US" sz="1600" dirty="0"/>
              <a:t>K-means clustering based on intensity or color is essentially vector quantization of the image attributes (</a:t>
            </a:r>
            <a:r>
              <a:rPr lang="en-US" dirty="0"/>
              <a:t>Clusters don’t have to be spatially coherent)</a:t>
            </a:r>
            <a:endParaRPr lang="de-CH" dirty="0"/>
          </a:p>
        </p:txBody>
      </p:sp>
      <p:pic>
        <p:nvPicPr>
          <p:cNvPr id="655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597256"/>
            <a:ext cx="1952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7" y="2597256"/>
            <a:ext cx="1952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2597256"/>
            <a:ext cx="19526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340769" y="2300790"/>
            <a:ext cx="73289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rgbClr val="000000"/>
                </a:solidFill>
                <a:cs typeface="Arial" pitchFamily="34" charset="0"/>
              </a:rPr>
              <a:t>Image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668317" y="2300790"/>
            <a:ext cx="211307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rgbClr val="000000"/>
                </a:solidFill>
                <a:cs typeface="Arial" pitchFamily="34" charset="0"/>
              </a:rPr>
              <a:t>Intensity-based clusters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867400" y="2300790"/>
            <a:ext cx="189186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rgbClr val="000000"/>
                </a:solidFill>
                <a:cs typeface="Arial" pitchFamily="34" charset="0"/>
              </a:rPr>
              <a:t>Color-based clusters</a:t>
            </a:r>
          </a:p>
        </p:txBody>
      </p:sp>
      <p:sp>
        <p:nvSpPr>
          <p:cNvPr id="65549" name="Text Box 9"/>
          <p:cNvSpPr txBox="1">
            <a:spLocks noChangeArrowheads="1"/>
          </p:cNvSpPr>
          <p:nvPr/>
        </p:nvSpPr>
        <p:spPr bwMode="auto">
          <a:xfrm rot="16200000">
            <a:off x="7012758" y="3839152"/>
            <a:ext cx="18598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pPr algn="r"/>
            <a:r>
              <a:rPr lang="en-US" sz="900" dirty="0">
                <a:solidFill>
                  <a:srgbClr val="000000"/>
                </a:solidFill>
              </a:rPr>
              <a:t>Image source: Forsyth &amp; Ponce</a:t>
            </a:r>
          </a:p>
        </p:txBody>
      </p:sp>
    </p:spTree>
    <p:extLst>
      <p:ext uri="{BB962C8B-B14F-4D97-AF65-F5344CB8AC3E}">
        <p14:creationId xmlns:p14="http://schemas.microsoft.com/office/powerpoint/2010/main" val="3939307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3C20C-D791-4478-9B17-1B99CBA46AC6}"/>
              </a:ext>
            </a:extLst>
          </p:cNvPr>
          <p:cNvSpPr txBox="1">
            <a:spLocks/>
          </p:cNvSpPr>
          <p:nvPr/>
        </p:nvSpPr>
        <p:spPr>
          <a:xfrm>
            <a:off x="372665" y="209550"/>
            <a:ext cx="6571060" cy="530223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How to choose K: the 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FA158-7B12-4E85-A347-D42C1D1D4095}"/>
              </a:ext>
            </a:extLst>
          </p:cNvPr>
          <p:cNvSpPr txBox="1"/>
          <p:nvPr/>
        </p:nvSpPr>
        <p:spPr>
          <a:xfrm>
            <a:off x="372665" y="797562"/>
            <a:ext cx="56388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Calculate the Within-Cluster-Sum of Squared Errors (WSS) for different values of K, and choose the K for which WSS becomes first starts to diminish. </a:t>
            </a:r>
            <a:r>
              <a:rPr lang="en-US" dirty="0"/>
              <a:t>In the plot of WSS-versus-k, this is visible as an elbow.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Within-Cluster-Sum of Squared Errors sounds a bit complex. Let’s break it down: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The Squared Error for each point is the square of the distance of the point from its representation i.e. its predicted cluster center.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The WSS score is the sum of these Squared Errors for all the points.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Any distance metric like the Euclidean Distance or the Manhattan Distance can be used.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FADDD51F-EB6E-410E-9E1A-2287A707A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465" y="2521634"/>
            <a:ext cx="3102055" cy="196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EA2315B3-B4C8-45A2-9141-7A281DF6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89877"/>
            <a:ext cx="2912967" cy="19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F59B2-DB0F-4485-B514-989FB361D86A}"/>
              </a:ext>
            </a:extLst>
          </p:cNvPr>
          <p:cNvSpPr txBox="1"/>
          <p:nvPr/>
        </p:nvSpPr>
        <p:spPr>
          <a:xfrm>
            <a:off x="998935" y="456461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As expected, the plot looks like an arm with a clear elbow at k = 3.</a:t>
            </a:r>
          </a:p>
        </p:txBody>
      </p:sp>
    </p:spTree>
    <p:extLst>
      <p:ext uri="{BB962C8B-B14F-4D97-AF65-F5344CB8AC3E}">
        <p14:creationId xmlns:p14="http://schemas.microsoft.com/office/powerpoint/2010/main" val="196147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523DEBC-F007-42D1-AAD2-6DF945687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Seed Choice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FD9540E-29F6-4732-A540-F4F8978B6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885950"/>
            <a:ext cx="40005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Results can vary based on random seed selection.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Some seeds can result in poor convergence rate, or convergence to sub-optimal clusters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Select good seeds using a heuristic (e.g., doc least similar to any existing mean)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Try out multiple starting points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Initialize with the results of another method.</a:t>
            </a:r>
          </a:p>
        </p:txBody>
      </p:sp>
      <p:sp>
        <p:nvSpPr>
          <p:cNvPr id="38919" name="TextBox 6">
            <a:extLst>
              <a:ext uri="{FF2B5EF4-FFF2-40B4-BE49-F238E27FC236}">
                <a16:creationId xmlns:a16="http://schemas.microsoft.com/office/drawing/2014/main" id="{DDCCEDF6-1AC4-40F5-9049-67693B12B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-11698"/>
            <a:ext cx="8691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Arial Unicode MS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FBFCFF"/>
                </a:solidFill>
              </a:rPr>
              <a:t>Sec. 16.4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302FB-E68A-4220-A6FE-DE22C35A5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4"/>
          <a:stretch/>
        </p:blipFill>
        <p:spPr>
          <a:xfrm>
            <a:off x="4151746" y="1725424"/>
            <a:ext cx="4549578" cy="259537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3E2D-CB77-4402-AA64-7B43C41C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4EEB0-A5F3-4688-AEE6-F8E2E799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700" dirty="0"/>
              <a:t>Good</a:t>
            </a:r>
          </a:p>
          <a:p>
            <a:r>
              <a:rPr lang="en-US" sz="1600" dirty="0"/>
              <a:t>Simple, fast to compute</a:t>
            </a:r>
          </a:p>
          <a:p>
            <a:r>
              <a:rPr lang="en-US" sz="1600" dirty="0"/>
              <a:t>Converges to local minimum of within-cluster squared error</a:t>
            </a:r>
          </a:p>
          <a:p>
            <a:pPr marL="0" indent="0">
              <a:buNone/>
            </a:pPr>
            <a:r>
              <a:rPr lang="en-US" sz="1700" dirty="0"/>
              <a:t>Bad</a:t>
            </a:r>
          </a:p>
          <a:p>
            <a:r>
              <a:rPr lang="en-US" sz="1600" dirty="0"/>
              <a:t>Setting k?</a:t>
            </a:r>
          </a:p>
          <a:p>
            <a:r>
              <a:rPr lang="en-US" sz="1600" dirty="0"/>
              <a:t>Sensitive to initial centers</a:t>
            </a:r>
          </a:p>
          <a:p>
            <a:r>
              <a:rPr lang="en-US" sz="1600" dirty="0"/>
              <a:t>Sensitive to outliers</a:t>
            </a:r>
          </a:p>
          <a:p>
            <a:r>
              <a:rPr lang="en-US" sz="1600" dirty="0"/>
              <a:t>Detects spherical clusters</a:t>
            </a:r>
          </a:p>
          <a:p>
            <a:r>
              <a:rPr lang="en-US" sz="1600" dirty="0"/>
              <a:t>Assuming means can be computed</a:t>
            </a:r>
          </a:p>
        </p:txBody>
      </p:sp>
    </p:spTree>
    <p:extLst>
      <p:ext uri="{BB962C8B-B14F-4D97-AF65-F5344CB8AC3E}">
        <p14:creationId xmlns:p14="http://schemas.microsoft.com/office/powerpoint/2010/main" val="2465601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B7BC-FF43-48F9-9676-F11BC2B2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7134784" cy="530223"/>
          </a:xfrm>
        </p:spPr>
        <p:txBody>
          <a:bodyPr/>
          <a:lstStyle/>
          <a:p>
            <a:r>
              <a:rPr lang="en-US" dirty="0"/>
              <a:t>Why would we care to do a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15F0B-A623-4175-AECD-7BB30CF66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73" y="2001828"/>
            <a:ext cx="3975527" cy="2562225"/>
          </a:xfrm>
        </p:spPr>
        <p:txBody>
          <a:bodyPr/>
          <a:lstStyle/>
          <a:p>
            <a:r>
              <a:rPr lang="en-US" dirty="0"/>
              <a:t>Separate the object from the background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42267-53BB-4882-841A-30D9C2E7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54140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0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C1E1-5DE5-4006-8349-3039158E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FCD92-A438-49F3-86C4-FDE14908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733550"/>
            <a:ext cx="7772401" cy="3352800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Threshold based </a:t>
            </a:r>
          </a:p>
          <a:p>
            <a:pPr lvl="1"/>
            <a:r>
              <a:rPr lang="en-US" sz="1400" dirty="0"/>
              <a:t>Simple histogram thresholding</a:t>
            </a:r>
          </a:p>
          <a:p>
            <a:pPr lvl="1"/>
            <a:r>
              <a:rPr lang="en-US" sz="1400" dirty="0"/>
              <a:t>Otsu thresholding</a:t>
            </a:r>
          </a:p>
          <a:p>
            <a:r>
              <a:rPr lang="en-US" sz="1600" b="1" dirty="0"/>
              <a:t>Edge (or contour) based</a:t>
            </a:r>
          </a:p>
          <a:p>
            <a:pPr lvl="1"/>
            <a:r>
              <a:rPr lang="en-US" sz="1400" dirty="0"/>
              <a:t>Edge detection, Haugh transform</a:t>
            </a:r>
            <a:endParaRPr lang="en-US" sz="1600" dirty="0"/>
          </a:p>
          <a:p>
            <a:r>
              <a:rPr lang="en-US" sz="1600" b="1" dirty="0">
                <a:solidFill>
                  <a:srgbClr val="C00000"/>
                </a:solidFill>
              </a:rPr>
              <a:t>Clustering based</a:t>
            </a:r>
          </a:p>
          <a:p>
            <a:pPr lvl="1"/>
            <a:r>
              <a:rPr lang="en-US" sz="1400" dirty="0"/>
              <a:t>K-means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Region based</a:t>
            </a:r>
          </a:p>
          <a:p>
            <a:pPr lvl="2"/>
            <a:r>
              <a:rPr lang="en-US" sz="1250" dirty="0">
                <a:solidFill>
                  <a:srgbClr val="C00000"/>
                </a:solidFill>
              </a:rPr>
              <a:t>Agglomerative clustering –  merging (bottom to top)</a:t>
            </a:r>
          </a:p>
          <a:p>
            <a:pPr lvl="2"/>
            <a:r>
              <a:rPr lang="en-US" altLang="en-US" sz="1250" dirty="0">
                <a:solidFill>
                  <a:srgbClr val="C00000"/>
                </a:solidFill>
              </a:rPr>
              <a:t>Divisive clustering </a:t>
            </a:r>
            <a:r>
              <a:rPr lang="en-US" sz="1250" dirty="0">
                <a:solidFill>
                  <a:srgbClr val="C00000"/>
                </a:solidFill>
              </a:rPr>
              <a:t> – splitting (top to bottom)</a:t>
            </a:r>
          </a:p>
          <a:p>
            <a:r>
              <a:rPr lang="en-US" sz="1550" b="1" dirty="0"/>
              <a:t>Deep learning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34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A3B0235-F8FB-45E0-84FC-E8E375749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dirty="0"/>
              <a:t>Segmentation as partitioning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2895239-4A99-422B-A348-1610AAE41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733550"/>
            <a:ext cx="7696200" cy="3733800"/>
          </a:xfrm>
        </p:spPr>
        <p:txBody>
          <a:bodyPr>
            <a:normAutofit lnSpcReduction="10000"/>
          </a:bodyPr>
          <a:lstStyle/>
          <a:p>
            <a:pPr marL="400050" indent="-400050">
              <a:lnSpc>
                <a:spcPct val="80000"/>
              </a:lnSpc>
            </a:pPr>
            <a:r>
              <a:rPr lang="en-US" altLang="en-US" sz="1500" dirty="0"/>
              <a:t>A </a:t>
            </a:r>
            <a:r>
              <a:rPr lang="en-US" altLang="en-US" sz="1500" i="1" dirty="0">
                <a:solidFill>
                  <a:srgbClr val="FF9900"/>
                </a:solidFill>
              </a:rPr>
              <a:t>partition</a:t>
            </a:r>
            <a:r>
              <a:rPr lang="en-US" altLang="en-US" sz="1500" dirty="0"/>
              <a:t> of image is collection of sets </a:t>
            </a:r>
            <a:r>
              <a:rPr lang="en-US" altLang="en-US" sz="1500" i="1" dirty="0"/>
              <a:t>S</a:t>
            </a:r>
            <a:r>
              <a:rPr lang="en-US" altLang="en-US" sz="1500" i="1" baseline="-25000" dirty="0"/>
              <a:t>1</a:t>
            </a:r>
            <a:r>
              <a:rPr lang="en-US" altLang="en-US" sz="1500" i="1" dirty="0"/>
              <a:t>, .., S</a:t>
            </a:r>
            <a:r>
              <a:rPr lang="en-US" altLang="en-US" sz="1500" i="1" baseline="-25000" dirty="0"/>
              <a:t>N</a:t>
            </a:r>
            <a:r>
              <a:rPr lang="en-US" altLang="en-US" sz="1500" dirty="0"/>
              <a:t> such that </a:t>
            </a:r>
            <a:br>
              <a:rPr lang="en-US" altLang="en-US" sz="1500" dirty="0"/>
            </a:br>
            <a:endParaRPr lang="en-US" altLang="en-US" sz="1500" dirty="0"/>
          </a:p>
          <a:p>
            <a:pPr marL="685800" lvl="1" indent="-342900">
              <a:lnSpc>
                <a:spcPct val="80000"/>
              </a:lnSpc>
              <a:buNone/>
            </a:pPr>
            <a:r>
              <a:rPr lang="en-US" altLang="en-US" sz="1350" i="1" dirty="0"/>
              <a:t>	</a:t>
            </a:r>
            <a:r>
              <a:rPr lang="en-US" altLang="en-US" sz="1350" i="1" dirty="0">
                <a:solidFill>
                  <a:srgbClr val="00008F"/>
                </a:solidFill>
              </a:rPr>
              <a:t>I = 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1</a:t>
            </a:r>
            <a:r>
              <a:rPr lang="en-US" altLang="en-US" sz="1350" i="1" dirty="0">
                <a:solidFill>
                  <a:srgbClr val="00008F"/>
                </a:solidFill>
              </a:rPr>
              <a:t> U 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2</a:t>
            </a:r>
            <a:r>
              <a:rPr lang="en-US" altLang="en-US" sz="1350" i="1" dirty="0">
                <a:solidFill>
                  <a:srgbClr val="00008F"/>
                </a:solidFill>
              </a:rPr>
              <a:t> … U 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N</a:t>
            </a:r>
            <a:r>
              <a:rPr lang="en-US" altLang="en-US" sz="1350" dirty="0"/>
              <a:t>      (sets cover entire image)</a:t>
            </a:r>
            <a:br>
              <a:rPr lang="en-US" altLang="en-US" sz="1350" dirty="0"/>
            </a:br>
            <a:endParaRPr lang="en-US" altLang="en-US" sz="1350" dirty="0"/>
          </a:p>
          <a:p>
            <a:pPr marL="685800" lvl="1" indent="-342900">
              <a:lnSpc>
                <a:spcPct val="80000"/>
              </a:lnSpc>
              <a:buNone/>
            </a:pPr>
            <a:r>
              <a:rPr lang="en-US" altLang="en-US" sz="1350" i="1" dirty="0"/>
              <a:t>	</a:t>
            </a:r>
            <a:r>
              <a:rPr lang="en-US" altLang="en-US" sz="1350" i="1" dirty="0">
                <a:solidFill>
                  <a:srgbClr val="00008F"/>
                </a:solidFill>
              </a:rPr>
              <a:t>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i</a:t>
            </a:r>
            <a:r>
              <a:rPr lang="en-US" altLang="en-US" sz="1350" i="1" dirty="0">
                <a:solidFill>
                  <a:srgbClr val="00008F"/>
                </a:solidFill>
              </a:rPr>
              <a:t> </a:t>
            </a:r>
            <a:r>
              <a:rPr lang="en-US" altLang="en-US" sz="1350" i="1" dirty="0">
                <a:solidFill>
                  <a:srgbClr val="00008F"/>
                </a:solidFill>
                <a:cs typeface="Arial" panose="020B0604020202020204" pitchFamily="34" charset="0"/>
              </a:rPr>
              <a:t>∩</a:t>
            </a:r>
            <a:r>
              <a:rPr lang="en-US" altLang="en-US" sz="1350" i="1" dirty="0">
                <a:solidFill>
                  <a:srgbClr val="00008F"/>
                </a:solidFill>
              </a:rPr>
              <a:t> </a:t>
            </a:r>
            <a:r>
              <a:rPr lang="en-US" altLang="en-US" sz="1350" i="1" dirty="0" err="1">
                <a:solidFill>
                  <a:srgbClr val="00008F"/>
                </a:solidFill>
              </a:rPr>
              <a:t>S</a:t>
            </a:r>
            <a:r>
              <a:rPr lang="en-US" altLang="en-US" sz="1350" i="1" baseline="-25000" dirty="0" err="1">
                <a:solidFill>
                  <a:srgbClr val="00008F"/>
                </a:solidFill>
              </a:rPr>
              <a:t>j</a:t>
            </a:r>
            <a:r>
              <a:rPr lang="en-US" altLang="en-US" sz="1350" i="1" dirty="0">
                <a:solidFill>
                  <a:srgbClr val="00008F"/>
                </a:solidFill>
              </a:rPr>
              <a:t> = 0</a:t>
            </a:r>
            <a:r>
              <a:rPr lang="en-US" altLang="en-US" sz="1350" dirty="0">
                <a:solidFill>
                  <a:srgbClr val="00008F"/>
                </a:solidFill>
              </a:rPr>
              <a:t> for all </a:t>
            </a:r>
            <a:r>
              <a:rPr lang="en-US" altLang="en-US" sz="1350" i="1" dirty="0" err="1">
                <a:solidFill>
                  <a:srgbClr val="00008F"/>
                </a:solidFill>
              </a:rPr>
              <a:t>i</a:t>
            </a:r>
            <a:r>
              <a:rPr lang="en-US" altLang="en-US" sz="1350" i="1" dirty="0">
                <a:solidFill>
                  <a:srgbClr val="00008F"/>
                </a:solidFill>
              </a:rPr>
              <a:t> </a:t>
            </a:r>
            <a:r>
              <a:rPr lang="en-US" altLang="en-US" sz="1350" i="1" dirty="0">
                <a:solidFill>
                  <a:srgbClr val="00008F"/>
                </a:solidFill>
                <a:cs typeface="Arial" panose="020B0604020202020204" pitchFamily="34" charset="0"/>
              </a:rPr>
              <a:t>≠</a:t>
            </a:r>
            <a:r>
              <a:rPr lang="en-US" altLang="en-US" sz="1350" i="1" dirty="0">
                <a:solidFill>
                  <a:srgbClr val="00008F"/>
                </a:solidFill>
              </a:rPr>
              <a:t> j</a:t>
            </a:r>
            <a:r>
              <a:rPr lang="en-US" altLang="en-US" sz="1350" dirty="0"/>
              <a:t>  (sets do not overlap)</a:t>
            </a:r>
            <a:br>
              <a:rPr lang="en-US" altLang="en-US" sz="1350" dirty="0"/>
            </a:br>
            <a:endParaRPr lang="en-US" altLang="en-US" sz="1350" dirty="0"/>
          </a:p>
          <a:p>
            <a:pPr marL="400050" indent="-400050">
              <a:lnSpc>
                <a:spcPct val="80000"/>
              </a:lnSpc>
            </a:pPr>
            <a:r>
              <a:rPr lang="en-US" altLang="en-US" sz="1500" dirty="0"/>
              <a:t>A </a:t>
            </a:r>
            <a:r>
              <a:rPr lang="en-US" altLang="en-US" sz="1500" i="1" dirty="0">
                <a:solidFill>
                  <a:srgbClr val="FF9900"/>
                </a:solidFill>
              </a:rPr>
              <a:t>predicate</a:t>
            </a:r>
            <a:r>
              <a:rPr lang="en-US" altLang="en-US" sz="1500" dirty="0"/>
              <a:t> </a:t>
            </a:r>
            <a:r>
              <a:rPr lang="en-US" altLang="en-US" sz="1500" i="1" dirty="0"/>
              <a:t>H(S</a:t>
            </a:r>
            <a:r>
              <a:rPr lang="en-US" altLang="en-US" sz="1500" i="1" baseline="-25000" dirty="0"/>
              <a:t>i</a:t>
            </a:r>
            <a:r>
              <a:rPr lang="en-US" altLang="en-US" sz="1500" i="1" dirty="0"/>
              <a:t>)</a:t>
            </a:r>
            <a:r>
              <a:rPr lang="en-US" altLang="en-US" sz="1500" dirty="0"/>
              <a:t> measures region </a:t>
            </a:r>
            <a:r>
              <a:rPr lang="en-US" altLang="en-US" sz="1500" i="1" dirty="0">
                <a:solidFill>
                  <a:srgbClr val="FF9900"/>
                </a:solidFill>
              </a:rPr>
              <a:t>homogeneity</a:t>
            </a:r>
            <a:br>
              <a:rPr lang="en-US" altLang="en-US" sz="1500" i="1" dirty="0">
                <a:solidFill>
                  <a:srgbClr val="FF9900"/>
                </a:solidFill>
              </a:rPr>
            </a:br>
            <a:br>
              <a:rPr lang="en-US" altLang="en-US" sz="1500" dirty="0"/>
            </a:br>
            <a:r>
              <a:rPr lang="en-US" altLang="en-US" sz="1500" i="1" dirty="0">
                <a:solidFill>
                  <a:srgbClr val="00008F"/>
                </a:solidFill>
              </a:rPr>
              <a:t>H( R ) =    true</a:t>
            </a:r>
            <a:r>
              <a:rPr lang="en-US" altLang="en-US" sz="1500" dirty="0"/>
              <a:t> if pixels in region </a:t>
            </a:r>
            <a:r>
              <a:rPr lang="en-US" altLang="en-US" sz="1500" i="1" dirty="0"/>
              <a:t>R</a:t>
            </a:r>
            <a:r>
              <a:rPr lang="en-US" altLang="en-US" sz="1500" dirty="0"/>
              <a:t> are similar</a:t>
            </a:r>
            <a:br>
              <a:rPr lang="en-US" altLang="en-US" sz="1500" dirty="0"/>
            </a:br>
            <a:r>
              <a:rPr lang="en-US" altLang="en-US" sz="1500" dirty="0"/>
              <a:t>                 </a:t>
            </a:r>
            <a:r>
              <a:rPr lang="en-US" altLang="en-US" sz="1500" i="1" dirty="0">
                <a:solidFill>
                  <a:srgbClr val="00008F"/>
                </a:solidFill>
              </a:rPr>
              <a:t>false</a:t>
            </a:r>
            <a:r>
              <a:rPr lang="en-US" altLang="en-US" sz="1500" dirty="0"/>
              <a:t> otherwise</a:t>
            </a:r>
          </a:p>
          <a:p>
            <a:pPr marL="400050" indent="-400050">
              <a:lnSpc>
                <a:spcPct val="80000"/>
              </a:lnSpc>
            </a:pPr>
            <a:r>
              <a:rPr lang="en-US" altLang="en-US" sz="1500" dirty="0"/>
              <a:t>We want</a:t>
            </a:r>
          </a:p>
          <a:p>
            <a:pPr marL="685800" lvl="1" indent="-342900">
              <a:lnSpc>
                <a:spcPct val="80000"/>
              </a:lnSpc>
              <a:buFontTx/>
              <a:buAutoNum type="arabicPeriod"/>
            </a:pPr>
            <a:r>
              <a:rPr lang="en-US" altLang="en-US" sz="1350" dirty="0"/>
              <a:t>Regions to be homogeneous</a:t>
            </a:r>
            <a:br>
              <a:rPr lang="en-US" altLang="en-US" sz="1350" dirty="0"/>
            </a:br>
            <a:br>
              <a:rPr lang="en-US" altLang="en-US" sz="1350" dirty="0"/>
            </a:br>
            <a:r>
              <a:rPr lang="en-US" altLang="en-US" sz="1350" i="1" dirty="0">
                <a:solidFill>
                  <a:srgbClr val="00008F"/>
                </a:solidFill>
              </a:rPr>
              <a:t>H( 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i </a:t>
            </a:r>
            <a:r>
              <a:rPr lang="en-US" altLang="en-US" sz="1350" i="1" dirty="0">
                <a:solidFill>
                  <a:srgbClr val="00008F"/>
                </a:solidFill>
              </a:rPr>
              <a:t>) = true</a:t>
            </a:r>
            <a:r>
              <a:rPr lang="en-US" altLang="en-US" sz="1350" dirty="0">
                <a:solidFill>
                  <a:srgbClr val="00008F"/>
                </a:solidFill>
              </a:rPr>
              <a:t> for all </a:t>
            </a:r>
            <a:r>
              <a:rPr lang="en-US" altLang="en-US" sz="1350" i="1" dirty="0" err="1">
                <a:solidFill>
                  <a:srgbClr val="00008F"/>
                </a:solidFill>
              </a:rPr>
              <a:t>i</a:t>
            </a:r>
            <a:br>
              <a:rPr lang="en-US" altLang="en-US" sz="1350" i="1" dirty="0">
                <a:solidFill>
                  <a:srgbClr val="00008F"/>
                </a:solidFill>
              </a:rPr>
            </a:br>
            <a:endParaRPr lang="en-US" altLang="en-US" sz="1350" i="1" dirty="0">
              <a:solidFill>
                <a:srgbClr val="00008F"/>
              </a:solidFill>
            </a:endParaRPr>
          </a:p>
          <a:p>
            <a:pPr marL="685800" lvl="1" indent="-342900">
              <a:lnSpc>
                <a:spcPct val="80000"/>
              </a:lnSpc>
              <a:buFontTx/>
              <a:buAutoNum type="arabicPeriod"/>
            </a:pPr>
            <a:r>
              <a:rPr lang="en-US" altLang="en-US" sz="1350" dirty="0"/>
              <a:t>Adjacent regions to be different from each other</a:t>
            </a:r>
            <a:br>
              <a:rPr lang="en-US" altLang="en-US" sz="1350" dirty="0"/>
            </a:br>
            <a:br>
              <a:rPr lang="en-US" altLang="en-US" sz="1350" dirty="0"/>
            </a:br>
            <a:r>
              <a:rPr lang="en-US" altLang="en-US" sz="1350" i="1" dirty="0">
                <a:solidFill>
                  <a:srgbClr val="00008F"/>
                </a:solidFill>
              </a:rPr>
              <a:t>H( 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i</a:t>
            </a:r>
            <a:r>
              <a:rPr lang="en-US" altLang="en-US" sz="1350" i="1" dirty="0">
                <a:solidFill>
                  <a:srgbClr val="00008F"/>
                </a:solidFill>
              </a:rPr>
              <a:t> U </a:t>
            </a:r>
            <a:r>
              <a:rPr lang="en-US" altLang="en-US" sz="1350" i="1" dirty="0" err="1">
                <a:solidFill>
                  <a:srgbClr val="00008F"/>
                </a:solidFill>
              </a:rPr>
              <a:t>S</a:t>
            </a:r>
            <a:r>
              <a:rPr lang="en-US" altLang="en-US" sz="1350" i="1" baseline="-25000" dirty="0" err="1">
                <a:solidFill>
                  <a:srgbClr val="00008F"/>
                </a:solidFill>
              </a:rPr>
              <a:t>j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 </a:t>
            </a:r>
            <a:r>
              <a:rPr lang="en-US" altLang="en-US" sz="1350" i="1" dirty="0">
                <a:solidFill>
                  <a:srgbClr val="00008F"/>
                </a:solidFill>
              </a:rPr>
              <a:t>) = false</a:t>
            </a:r>
            <a:r>
              <a:rPr lang="en-US" altLang="en-US" sz="1350" dirty="0">
                <a:solidFill>
                  <a:srgbClr val="00008F"/>
                </a:solidFill>
              </a:rPr>
              <a:t> for all adjacent </a:t>
            </a:r>
            <a:r>
              <a:rPr lang="en-US" altLang="en-US" sz="1350" i="1" dirty="0">
                <a:solidFill>
                  <a:srgbClr val="00008F"/>
                </a:solidFill>
              </a:rPr>
              <a:t>S</a:t>
            </a:r>
            <a:r>
              <a:rPr lang="en-US" altLang="en-US" sz="1350" i="1" baseline="-25000" dirty="0">
                <a:solidFill>
                  <a:srgbClr val="00008F"/>
                </a:solidFill>
              </a:rPr>
              <a:t>i </a:t>
            </a:r>
            <a:r>
              <a:rPr lang="en-US" altLang="en-US" sz="1350" i="1" dirty="0">
                <a:solidFill>
                  <a:srgbClr val="00008F"/>
                </a:solidFill>
              </a:rPr>
              <a:t>, </a:t>
            </a:r>
            <a:r>
              <a:rPr lang="en-US" altLang="en-US" sz="1350" i="1" dirty="0" err="1">
                <a:solidFill>
                  <a:srgbClr val="00008F"/>
                </a:solidFill>
              </a:rPr>
              <a:t>S</a:t>
            </a:r>
            <a:r>
              <a:rPr lang="en-US" altLang="en-US" sz="1350" i="1" baseline="-25000" dirty="0" err="1">
                <a:solidFill>
                  <a:srgbClr val="00008F"/>
                </a:solidFill>
              </a:rPr>
              <a:t>j</a:t>
            </a:r>
            <a:endParaRPr lang="en-US" altLang="en-US" sz="1350" i="1" dirty="0">
              <a:solidFill>
                <a:srgbClr val="00008F"/>
              </a:solidFill>
            </a:endParaRPr>
          </a:p>
          <a:p>
            <a:pPr marL="400050" indent="-400050">
              <a:lnSpc>
                <a:spcPct val="80000"/>
              </a:lnSpc>
            </a:pPr>
            <a:endParaRPr lang="en-US" altLang="en-US" sz="1500" dirty="0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31B38256-0CC9-4A2B-89B3-61F40DEF1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028950"/>
            <a:ext cx="35779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50" b="0" dirty="0">
                <a:solidFill>
                  <a:srgbClr val="00008F"/>
                </a:solidFill>
              </a:rPr>
              <a:t>{</a:t>
            </a:r>
          </a:p>
        </p:txBody>
      </p:sp>
      <p:sp>
        <p:nvSpPr>
          <p:cNvPr id="23557" name="Text Box 12">
            <a:extLst>
              <a:ext uri="{FF2B5EF4-FFF2-40B4-BE49-F238E27FC236}">
                <a16:creationId xmlns:a16="http://schemas.microsoft.com/office/drawing/2014/main" id="{33CBBBA1-73C1-40F7-A45A-B323E58BC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2502" y="4935751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3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8A39596-8A2D-4A58-B61F-F53874A28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4445" y="414751"/>
            <a:ext cx="6571060" cy="530223"/>
          </a:xfrm>
        </p:spPr>
        <p:txBody>
          <a:bodyPr/>
          <a:lstStyle/>
          <a:p>
            <a:pPr eaLnBrk="1" hangingPunct="1"/>
            <a:r>
              <a:rPr lang="en-US" altLang="en-US" dirty="0"/>
              <a:t>Two approaches</a:t>
            </a:r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D097C154-9542-4DCC-8818-C7039E7953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62715"/>
            <a:ext cx="3724633" cy="3638551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80000"/>
              </a:lnSpc>
            </a:pPr>
            <a:r>
              <a:rPr lang="en-US" altLang="en-US" sz="1600" b="1" dirty="0">
                <a:solidFill>
                  <a:schemeClr val="bg1"/>
                </a:solidFill>
              </a:rPr>
              <a:t>Splitting</a:t>
            </a:r>
            <a:br>
              <a:rPr lang="en-US" altLang="en-US" sz="1600" b="1" dirty="0">
                <a:solidFill>
                  <a:schemeClr val="bg1"/>
                </a:solidFill>
              </a:rPr>
            </a:br>
            <a:r>
              <a:rPr lang="en-US" altLang="en-US" sz="1600" b="1" u="sng" dirty="0">
                <a:solidFill>
                  <a:schemeClr val="bg1"/>
                </a:solidFill>
              </a:rPr>
              <a:t>(Divisive clustering)</a:t>
            </a:r>
            <a:br>
              <a:rPr lang="en-US" altLang="en-US" sz="1200" b="1" u="sng" dirty="0"/>
            </a:br>
            <a:endParaRPr lang="en-US" altLang="en-US" sz="1200" b="1" u="sng" dirty="0"/>
          </a:p>
          <a:p>
            <a:pPr marL="600075" lvl="1" indent="-257175">
              <a:lnSpc>
                <a:spcPct val="80000"/>
              </a:lnSpc>
            </a:pPr>
            <a:r>
              <a:rPr lang="en-US" altLang="en-US" sz="1400" dirty="0"/>
              <a:t>start with single region covering entire image</a:t>
            </a:r>
            <a:br>
              <a:rPr lang="en-US" altLang="en-US" sz="1400" dirty="0"/>
            </a:br>
            <a:endParaRPr lang="en-US" altLang="en-US" sz="1400" dirty="0"/>
          </a:p>
          <a:p>
            <a:pPr marL="600075" lvl="1" indent="-257175">
              <a:lnSpc>
                <a:spcPct val="80000"/>
              </a:lnSpc>
            </a:pPr>
            <a:r>
              <a:rPr lang="en-US" altLang="en-US" sz="1400" dirty="0"/>
              <a:t>repeat: split inhomogeneous regions</a:t>
            </a:r>
            <a:br>
              <a:rPr lang="en-US" altLang="en-US" sz="1400" dirty="0"/>
            </a:br>
            <a:endParaRPr lang="en-US" altLang="en-US" sz="1400" dirty="0"/>
          </a:p>
          <a:p>
            <a:pPr marL="600075" lvl="1" indent="-257175">
              <a:lnSpc>
                <a:spcPct val="80000"/>
              </a:lnSpc>
            </a:pPr>
            <a:r>
              <a:rPr lang="en-US" altLang="en-US" sz="1400" dirty="0"/>
              <a:t>even better:</a:t>
            </a:r>
            <a:br>
              <a:rPr lang="en-US" altLang="en-US" sz="1400" dirty="0"/>
            </a:br>
            <a:r>
              <a:rPr lang="en-US" altLang="en-US" sz="1400" dirty="0"/>
              <a:t>repeat:  split cluster to yield two distant components (difficult)</a:t>
            </a:r>
            <a:br>
              <a:rPr lang="en-US" altLang="en-US" sz="1400" dirty="0"/>
            </a:br>
            <a:endParaRPr lang="en-US" altLang="en-US" sz="1400" dirty="0"/>
          </a:p>
          <a:p>
            <a:pPr marL="285750" indent="-285750">
              <a:lnSpc>
                <a:spcPct val="80000"/>
              </a:lnSpc>
              <a:buNone/>
            </a:pPr>
            <a:r>
              <a:rPr lang="en-US" altLang="en-US" sz="1400" i="1" dirty="0">
                <a:solidFill>
                  <a:srgbClr val="009900"/>
                </a:solidFill>
              </a:rPr>
              <a:t>Property 2 is always true:</a:t>
            </a:r>
            <a:br>
              <a:rPr lang="en-US" altLang="en-US" sz="1400" i="1" dirty="0">
                <a:solidFill>
                  <a:srgbClr val="009900"/>
                </a:solidFill>
              </a:rPr>
            </a:br>
            <a:r>
              <a:rPr lang="en-US" altLang="en-US" sz="1400" i="1" dirty="0">
                <a:solidFill>
                  <a:srgbClr val="009900"/>
                </a:solidFill>
              </a:rPr>
              <a:t> </a:t>
            </a:r>
            <a:r>
              <a:rPr lang="en-US" altLang="en-US" sz="1400" i="1" dirty="0">
                <a:solidFill>
                  <a:srgbClr val="00008F"/>
                </a:solidFill>
              </a:rPr>
              <a:t>H( S</a:t>
            </a:r>
            <a:r>
              <a:rPr lang="en-US" altLang="en-US" sz="1400" i="1" baseline="-25000" dirty="0">
                <a:solidFill>
                  <a:srgbClr val="00008F"/>
                </a:solidFill>
              </a:rPr>
              <a:t>i</a:t>
            </a:r>
            <a:r>
              <a:rPr lang="en-US" altLang="en-US" sz="1400" i="1" dirty="0">
                <a:solidFill>
                  <a:srgbClr val="00008F"/>
                </a:solidFill>
              </a:rPr>
              <a:t> U </a:t>
            </a:r>
            <a:r>
              <a:rPr lang="en-US" altLang="en-US" sz="1400" i="1" dirty="0" err="1">
                <a:solidFill>
                  <a:srgbClr val="00008F"/>
                </a:solidFill>
              </a:rPr>
              <a:t>S</a:t>
            </a:r>
            <a:r>
              <a:rPr lang="en-US" altLang="en-US" sz="1400" i="1" baseline="-25000" dirty="0" err="1">
                <a:solidFill>
                  <a:srgbClr val="00008F"/>
                </a:solidFill>
              </a:rPr>
              <a:t>j</a:t>
            </a:r>
            <a:r>
              <a:rPr lang="en-US" altLang="en-US" sz="1400" i="1" baseline="-25000" dirty="0">
                <a:solidFill>
                  <a:srgbClr val="00008F"/>
                </a:solidFill>
              </a:rPr>
              <a:t> </a:t>
            </a:r>
            <a:r>
              <a:rPr lang="en-US" altLang="en-US" sz="1400" i="1" dirty="0">
                <a:solidFill>
                  <a:srgbClr val="00008F"/>
                </a:solidFill>
              </a:rPr>
              <a:t>) = false</a:t>
            </a:r>
            <a:r>
              <a:rPr lang="en-US" altLang="en-US" sz="1400" dirty="0">
                <a:solidFill>
                  <a:srgbClr val="00008F"/>
                </a:solidFill>
              </a:rPr>
              <a:t> for adjacent regions</a:t>
            </a:r>
            <a:endParaRPr lang="en-US" altLang="en-US" sz="1400" i="1" dirty="0">
              <a:solidFill>
                <a:srgbClr val="00008F"/>
              </a:solidFill>
            </a:endParaRPr>
          </a:p>
          <a:p>
            <a:pPr marL="285750" indent="-285750">
              <a:lnSpc>
                <a:spcPct val="80000"/>
              </a:lnSpc>
              <a:buNone/>
            </a:pPr>
            <a:endParaRPr lang="en-US" altLang="en-US" sz="1200" i="1" dirty="0">
              <a:solidFill>
                <a:srgbClr val="00008F"/>
              </a:solidFill>
            </a:endParaRPr>
          </a:p>
          <a:p>
            <a:pPr marL="285750" indent="-285750">
              <a:lnSpc>
                <a:spcPct val="80000"/>
              </a:lnSpc>
              <a:buNone/>
            </a:pPr>
            <a:r>
              <a:rPr lang="en-US" altLang="en-US" sz="1400" i="1" dirty="0">
                <a:solidFill>
                  <a:srgbClr val="009900"/>
                </a:solidFill>
              </a:rPr>
              <a:t>Goal is to satisfy Property 1:</a:t>
            </a:r>
          </a:p>
          <a:p>
            <a:pPr marL="285750" indent="-285750">
              <a:lnSpc>
                <a:spcPct val="80000"/>
              </a:lnSpc>
              <a:buNone/>
            </a:pPr>
            <a:r>
              <a:rPr lang="en-US" altLang="en-US" sz="1400" i="1" dirty="0">
                <a:solidFill>
                  <a:srgbClr val="00008F"/>
                </a:solidFill>
              </a:rPr>
              <a:t>	H( S</a:t>
            </a:r>
            <a:r>
              <a:rPr lang="en-US" altLang="en-US" sz="1400" i="1" baseline="-25000" dirty="0">
                <a:solidFill>
                  <a:srgbClr val="00008F"/>
                </a:solidFill>
              </a:rPr>
              <a:t>i </a:t>
            </a:r>
            <a:r>
              <a:rPr lang="en-US" altLang="en-US" sz="1400" i="1" dirty="0">
                <a:solidFill>
                  <a:srgbClr val="00008F"/>
                </a:solidFill>
              </a:rPr>
              <a:t>) = true</a:t>
            </a:r>
            <a:r>
              <a:rPr lang="en-US" altLang="en-US" sz="1400" dirty="0">
                <a:solidFill>
                  <a:srgbClr val="00008F"/>
                </a:solidFill>
              </a:rPr>
              <a:t> for every region</a:t>
            </a:r>
            <a:endParaRPr lang="en-US" altLang="en-US" sz="1400" dirty="0"/>
          </a:p>
          <a:p>
            <a:pPr marL="285750" indent="-285750">
              <a:lnSpc>
                <a:spcPct val="80000"/>
              </a:lnSpc>
              <a:buNone/>
            </a:pPr>
            <a:endParaRPr lang="en-US" altLang="en-US" sz="1200" i="1" dirty="0">
              <a:solidFill>
                <a:srgbClr val="00008F"/>
              </a:solidFill>
            </a:endParaRPr>
          </a:p>
        </p:txBody>
      </p:sp>
      <p:sp>
        <p:nvSpPr>
          <p:cNvPr id="24580" name="Rectangle 5">
            <a:extLst>
              <a:ext uri="{FF2B5EF4-FFF2-40B4-BE49-F238E27FC236}">
                <a16:creationId xmlns:a16="http://schemas.microsoft.com/office/drawing/2014/main" id="{64364785-939F-485A-8689-4139E7CE450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52950" y="1124627"/>
            <a:ext cx="4204991" cy="351472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1600" b="1" dirty="0">
                <a:solidFill>
                  <a:schemeClr val="bg1"/>
                </a:solidFill>
              </a:rPr>
              <a:t>Merging</a:t>
            </a:r>
            <a:br>
              <a:rPr lang="en-US" altLang="en-US" sz="1600" b="1" dirty="0">
                <a:solidFill>
                  <a:schemeClr val="bg1"/>
                </a:solidFill>
              </a:rPr>
            </a:br>
            <a:r>
              <a:rPr lang="en-US" altLang="en-US" sz="1600" b="1" u="sng" dirty="0">
                <a:solidFill>
                  <a:schemeClr val="bg1"/>
                </a:solidFill>
              </a:rPr>
              <a:t>(Agglomerative clustering)</a:t>
            </a:r>
            <a:br>
              <a:rPr lang="en-US" altLang="en-US" sz="1600" u="sng" dirty="0">
                <a:solidFill>
                  <a:srgbClr val="FF0000"/>
                </a:solidFill>
              </a:rPr>
            </a:br>
            <a:endParaRPr lang="en-US" altLang="en-US" sz="1600" u="sng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en-US" sz="1500" dirty="0"/>
              <a:t>start with each pixel as a separate region</a:t>
            </a:r>
            <a:br>
              <a:rPr lang="en-US" altLang="en-US" sz="1500" dirty="0"/>
            </a:br>
            <a:endParaRPr lang="en-US" altLang="en-US" sz="15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500" dirty="0"/>
              <a:t>repeat:  merge adjacent regions if union is homogeneous</a:t>
            </a:r>
            <a:br>
              <a:rPr lang="en-US" altLang="en-US" sz="1500" dirty="0"/>
            </a:br>
            <a:endParaRPr lang="en-US" altLang="en-US" sz="15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1500" dirty="0"/>
              <a:t>even better:</a:t>
            </a:r>
            <a:br>
              <a:rPr lang="en-US" altLang="en-US" sz="1500" dirty="0"/>
            </a:br>
            <a:r>
              <a:rPr lang="en-US" altLang="en-US" sz="1500" dirty="0"/>
              <a:t>repeat:  merge two closest clusters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altLang="en-US" sz="1050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500" i="1" dirty="0">
                <a:solidFill>
                  <a:srgbClr val="009900"/>
                </a:solidFill>
              </a:rPr>
              <a:t>Property 1 is always true:</a:t>
            </a:r>
            <a:br>
              <a:rPr lang="en-US" altLang="en-US" sz="1500" u="sng" dirty="0"/>
            </a:br>
            <a:r>
              <a:rPr lang="en-US" altLang="en-US" sz="1500" i="1" dirty="0">
                <a:solidFill>
                  <a:srgbClr val="00008F"/>
                </a:solidFill>
              </a:rPr>
              <a:t>H( S</a:t>
            </a:r>
            <a:r>
              <a:rPr lang="en-US" altLang="en-US" sz="1500" i="1" baseline="-25000" dirty="0">
                <a:solidFill>
                  <a:srgbClr val="00008F"/>
                </a:solidFill>
              </a:rPr>
              <a:t>i </a:t>
            </a:r>
            <a:r>
              <a:rPr lang="en-US" altLang="en-US" sz="1500" i="1" dirty="0">
                <a:solidFill>
                  <a:srgbClr val="00008F"/>
                </a:solidFill>
              </a:rPr>
              <a:t>) = true</a:t>
            </a:r>
            <a:r>
              <a:rPr lang="en-US" altLang="en-US" sz="1500" dirty="0">
                <a:solidFill>
                  <a:srgbClr val="00008F"/>
                </a:solidFill>
              </a:rPr>
              <a:t> for every region</a:t>
            </a:r>
            <a:endParaRPr lang="en-US" altLang="en-US" sz="1500" i="1" dirty="0">
              <a:solidFill>
                <a:srgbClr val="00008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500" i="1" dirty="0">
              <a:solidFill>
                <a:srgbClr val="00008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500" i="1" dirty="0">
                <a:solidFill>
                  <a:srgbClr val="009900"/>
                </a:solidFill>
              </a:rPr>
              <a:t>Goal is to satisfy Property 2: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1500" i="1" dirty="0">
                <a:solidFill>
                  <a:srgbClr val="00008F"/>
                </a:solidFill>
              </a:rPr>
              <a:t>    H( S</a:t>
            </a:r>
            <a:r>
              <a:rPr lang="en-US" altLang="en-US" sz="1500" i="1" baseline="-25000" dirty="0">
                <a:solidFill>
                  <a:srgbClr val="00008F"/>
                </a:solidFill>
              </a:rPr>
              <a:t>i</a:t>
            </a:r>
            <a:r>
              <a:rPr lang="en-US" altLang="en-US" sz="1500" i="1" dirty="0">
                <a:solidFill>
                  <a:srgbClr val="00008F"/>
                </a:solidFill>
              </a:rPr>
              <a:t> U </a:t>
            </a:r>
            <a:r>
              <a:rPr lang="en-US" altLang="en-US" sz="1500" i="1" dirty="0" err="1">
                <a:solidFill>
                  <a:srgbClr val="00008F"/>
                </a:solidFill>
              </a:rPr>
              <a:t>S</a:t>
            </a:r>
            <a:r>
              <a:rPr lang="en-US" altLang="en-US" sz="1500" i="1" baseline="-25000" dirty="0" err="1">
                <a:solidFill>
                  <a:srgbClr val="00008F"/>
                </a:solidFill>
              </a:rPr>
              <a:t>j</a:t>
            </a:r>
            <a:r>
              <a:rPr lang="en-US" altLang="en-US" sz="1500" i="1" baseline="-25000" dirty="0">
                <a:solidFill>
                  <a:srgbClr val="00008F"/>
                </a:solidFill>
              </a:rPr>
              <a:t> </a:t>
            </a:r>
            <a:r>
              <a:rPr lang="en-US" altLang="en-US" sz="1500" i="1" dirty="0">
                <a:solidFill>
                  <a:srgbClr val="00008F"/>
                </a:solidFill>
              </a:rPr>
              <a:t>) = false</a:t>
            </a:r>
            <a:r>
              <a:rPr lang="en-US" altLang="en-US" sz="1500" dirty="0">
                <a:solidFill>
                  <a:srgbClr val="00008F"/>
                </a:solidFill>
              </a:rPr>
              <a:t> for adjacent regions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200" dirty="0"/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A60F2D93-826A-4567-88ED-81A7A9553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52950" y="1028701"/>
            <a:ext cx="19050" cy="34480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 sz="1350"/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0067F745-C408-42D0-B293-461BD3430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560487"/>
            <a:ext cx="31854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In practice, merging works much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dirty="0">
                <a:solidFill>
                  <a:srgbClr val="FF6600"/>
                </a:solidFill>
              </a:rPr>
              <a:t>better than splitting</a:t>
            </a:r>
          </a:p>
        </p:txBody>
      </p:sp>
      <p:sp>
        <p:nvSpPr>
          <p:cNvPr id="24583" name="Text Box 10">
            <a:extLst>
              <a:ext uri="{FF2B5EF4-FFF2-40B4-BE49-F238E27FC236}">
                <a16:creationId xmlns:a16="http://schemas.microsoft.com/office/drawing/2014/main" id="{C320F8B8-5159-4CBC-8CA6-30F16443D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485" y="4906736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 dirty="0"/>
              <a:t>S. Birchfield, Clemson Univ., ECE 847, </a:t>
            </a:r>
            <a:r>
              <a:rPr lang="en-US" altLang="en-US" sz="750" dirty="0">
                <a:hlinkClick r:id="rId3"/>
              </a:rPr>
              <a:t>http://www.ces.clemson.edu/~stb/ece847</a:t>
            </a:r>
            <a:endParaRPr lang="en-US" altLang="en-US" sz="75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2E3-92B2-48D7-B69B-F3438144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Divisive vs Agglomerative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B6C35-8FC9-48C0-9BCE-649041570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962150"/>
            <a:ext cx="5791200" cy="28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60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9A7D6D6-3D29-4625-B796-8F5FAA8BB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85578"/>
            <a:ext cx="6571060" cy="530223"/>
          </a:xfrm>
        </p:spPr>
        <p:txBody>
          <a:bodyPr/>
          <a:lstStyle/>
          <a:p>
            <a:pPr eaLnBrk="1" hangingPunct="1"/>
            <a:r>
              <a:rPr lang="en-US" altLang="en-US"/>
              <a:t>Dendrograms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C13F0AB-7E9E-44E1-A031-6D617D7F0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2247" y="1085810"/>
            <a:ext cx="5829300" cy="36385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200" i="1" dirty="0">
                <a:solidFill>
                  <a:schemeClr val="bg1"/>
                </a:solidFill>
              </a:rPr>
              <a:t>Dendrogram</a:t>
            </a:r>
            <a:r>
              <a:rPr lang="en-US" altLang="en-US" sz="1200" dirty="0">
                <a:solidFill>
                  <a:schemeClr val="bg1"/>
                </a:solidFill>
              </a:rPr>
              <a:t> yields a picture of output as clustering process continues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69318175-DD67-4141-B38F-894833F5A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688" y="1731905"/>
            <a:ext cx="1244203" cy="123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>
            <a:extLst>
              <a:ext uri="{FF2B5EF4-FFF2-40B4-BE49-F238E27FC236}">
                <a16:creationId xmlns:a16="http://schemas.microsoft.com/office/drawing/2014/main" id="{25521972-019B-4CFA-A29B-8F7D297A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81" y="3326607"/>
            <a:ext cx="2062163" cy="162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6">
            <a:extLst>
              <a:ext uri="{FF2B5EF4-FFF2-40B4-BE49-F238E27FC236}">
                <a16:creationId xmlns:a16="http://schemas.microsoft.com/office/drawing/2014/main" id="{99470E46-1E4A-4C91-AA31-B47C40E50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937522"/>
            <a:ext cx="246734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 b="0"/>
              <a:t>from http://en.wikipedia.org/wiki/Dendrogram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636A9A7E-DFD5-428B-85B2-0D17F8D4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8744" y="1960245"/>
            <a:ext cx="11208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 dirty="0"/>
              <a:t>raw data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490ABE1D-2F09-42E8-BDDA-8FFE68E79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8744" y="2887266"/>
            <a:ext cx="3262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/>
              <a:t>clusters represented as tree</a:t>
            </a:r>
          </a:p>
        </p:txBody>
      </p:sp>
      <p:pic>
        <p:nvPicPr>
          <p:cNvPr id="28681" name="Picture 9">
            <a:extLst>
              <a:ext uri="{FF2B5EF4-FFF2-40B4-BE49-F238E27FC236}">
                <a16:creationId xmlns:a16="http://schemas.microsoft.com/office/drawing/2014/main" id="{C9B831E8-BF0F-42E4-9418-4F3511F0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032" y="3026569"/>
            <a:ext cx="1413272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0">
            <a:extLst>
              <a:ext uri="{FF2B5EF4-FFF2-40B4-BE49-F238E27FC236}">
                <a16:creationId xmlns:a16="http://schemas.microsoft.com/office/drawing/2014/main" id="{38DA5BE1-696F-44AB-8F13-B92B031F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444" y="1763316"/>
            <a:ext cx="1650206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3" name="Text Box 18">
            <a:extLst>
              <a:ext uri="{FF2B5EF4-FFF2-40B4-BE49-F238E27FC236}">
                <a16:creationId xmlns:a16="http://schemas.microsoft.com/office/drawing/2014/main" id="{59EE6F05-232E-446D-BB43-CEEEA3EDA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962" y="4960144"/>
            <a:ext cx="3831498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750"/>
              <a:t>S. Birchfield, Clemson Univ., ECE 847, </a:t>
            </a:r>
            <a:r>
              <a:rPr lang="en-US" altLang="en-US" sz="750">
                <a:hlinkClick r:id="rId7"/>
              </a:rPr>
              <a:t>http://www.ces.clemson.edu/~stb/ece847</a:t>
            </a:r>
            <a:endParaRPr lang="en-US" altLang="en-US" sz="7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9FE73-DCE2-41E9-B549-065DAAF5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 algorithm</a:t>
            </a:r>
          </a:p>
        </p:txBody>
      </p:sp>
      <p:pic>
        <p:nvPicPr>
          <p:cNvPr id="1026" name="Picture 2" descr="Hierarchical Clustering">
            <a:extLst>
              <a:ext uri="{FF2B5EF4-FFF2-40B4-BE49-F238E27FC236}">
                <a16:creationId xmlns:a16="http://schemas.microsoft.com/office/drawing/2014/main" id="{35DE2145-1A34-492D-9645-290B8372B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63" b="12874"/>
          <a:stretch/>
        </p:blipFill>
        <p:spPr bwMode="auto">
          <a:xfrm>
            <a:off x="0" y="1885950"/>
            <a:ext cx="6941667" cy="297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05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3F11D26-95A3-4807-A428-CC58FC4482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0262" y="908447"/>
            <a:ext cx="4191674" cy="884634"/>
          </a:xfrm>
        </p:spPr>
        <p:txBody>
          <a:bodyPr/>
          <a:lstStyle/>
          <a:p>
            <a:r>
              <a:rPr lang="en-US" altLang="en-US" dirty="0"/>
              <a:t>Linkage Methods of Clustering</a:t>
            </a:r>
          </a:p>
        </p:txBody>
      </p:sp>
      <p:grpSp>
        <p:nvGrpSpPr>
          <p:cNvPr id="19460" name="Group 4">
            <a:extLst>
              <a:ext uri="{FF2B5EF4-FFF2-40B4-BE49-F238E27FC236}">
                <a16:creationId xmlns:a16="http://schemas.microsoft.com/office/drawing/2014/main" id="{A1EE7326-BD5A-41BA-810E-2BB3B59D8479}"/>
              </a:ext>
            </a:extLst>
          </p:cNvPr>
          <p:cNvGrpSpPr>
            <a:grpSpLocks/>
          </p:cNvGrpSpPr>
          <p:nvPr/>
        </p:nvGrpSpPr>
        <p:grpSpPr bwMode="auto">
          <a:xfrm>
            <a:off x="4582886" y="391716"/>
            <a:ext cx="4268391" cy="4360068"/>
            <a:chOff x="1536" y="505"/>
            <a:chExt cx="3585" cy="3662"/>
          </a:xfrm>
        </p:grpSpPr>
        <p:sp>
          <p:nvSpPr>
            <p:cNvPr id="19461" name="Freeform 5">
              <a:extLst>
                <a:ext uri="{FF2B5EF4-FFF2-40B4-BE49-F238E27FC236}">
                  <a16:creationId xmlns:a16="http://schemas.microsoft.com/office/drawing/2014/main" id="{8155098F-D742-413E-97BD-1E07A7E25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" y="3024"/>
              <a:ext cx="1025" cy="896"/>
            </a:xfrm>
            <a:custGeom>
              <a:avLst/>
              <a:gdLst>
                <a:gd name="T0" fmla="*/ 309 w 1073"/>
                <a:gd name="T1" fmla="*/ 28 h 938"/>
                <a:gd name="T2" fmla="*/ 636 w 1073"/>
                <a:gd name="T3" fmla="*/ 0 h 938"/>
                <a:gd name="T4" fmla="*/ 900 w 1073"/>
                <a:gd name="T5" fmla="*/ 55 h 938"/>
                <a:gd name="T6" fmla="*/ 1063 w 1073"/>
                <a:gd name="T7" fmla="*/ 282 h 938"/>
                <a:gd name="T8" fmla="*/ 1072 w 1073"/>
                <a:gd name="T9" fmla="*/ 364 h 938"/>
                <a:gd name="T10" fmla="*/ 1000 w 1073"/>
                <a:gd name="T11" fmla="*/ 673 h 938"/>
                <a:gd name="T12" fmla="*/ 881 w 1073"/>
                <a:gd name="T13" fmla="*/ 855 h 938"/>
                <a:gd name="T14" fmla="*/ 600 w 1073"/>
                <a:gd name="T15" fmla="*/ 937 h 938"/>
                <a:gd name="T16" fmla="*/ 345 w 1073"/>
                <a:gd name="T17" fmla="*/ 928 h 938"/>
                <a:gd name="T18" fmla="*/ 236 w 1073"/>
                <a:gd name="T19" fmla="*/ 855 h 938"/>
                <a:gd name="T20" fmla="*/ 90 w 1073"/>
                <a:gd name="T21" fmla="*/ 582 h 938"/>
                <a:gd name="T22" fmla="*/ 0 w 1073"/>
                <a:gd name="T23" fmla="*/ 491 h 938"/>
                <a:gd name="T24" fmla="*/ 45 w 1073"/>
                <a:gd name="T25" fmla="*/ 382 h 938"/>
                <a:gd name="T26" fmla="*/ 81 w 1073"/>
                <a:gd name="T27" fmla="*/ 364 h 938"/>
                <a:gd name="T28" fmla="*/ 136 w 1073"/>
                <a:gd name="T29" fmla="*/ 264 h 938"/>
                <a:gd name="T30" fmla="*/ 181 w 1073"/>
                <a:gd name="T31" fmla="*/ 155 h 938"/>
                <a:gd name="T32" fmla="*/ 309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309" y="28"/>
                  </a:moveTo>
                  <a:lnTo>
                    <a:pt x="636" y="0"/>
                  </a:lnTo>
                  <a:lnTo>
                    <a:pt x="900" y="55"/>
                  </a:lnTo>
                  <a:lnTo>
                    <a:pt x="1063" y="282"/>
                  </a:lnTo>
                  <a:lnTo>
                    <a:pt x="1072" y="364"/>
                  </a:lnTo>
                  <a:lnTo>
                    <a:pt x="1000" y="673"/>
                  </a:lnTo>
                  <a:lnTo>
                    <a:pt x="881" y="855"/>
                  </a:lnTo>
                  <a:lnTo>
                    <a:pt x="600" y="937"/>
                  </a:lnTo>
                  <a:lnTo>
                    <a:pt x="345" y="928"/>
                  </a:lnTo>
                  <a:lnTo>
                    <a:pt x="236" y="855"/>
                  </a:lnTo>
                  <a:lnTo>
                    <a:pt x="90" y="582"/>
                  </a:lnTo>
                  <a:lnTo>
                    <a:pt x="0" y="491"/>
                  </a:lnTo>
                  <a:lnTo>
                    <a:pt x="45" y="382"/>
                  </a:lnTo>
                  <a:lnTo>
                    <a:pt x="81" y="364"/>
                  </a:lnTo>
                  <a:lnTo>
                    <a:pt x="136" y="264"/>
                  </a:lnTo>
                  <a:lnTo>
                    <a:pt x="181" y="155"/>
                  </a:lnTo>
                  <a:lnTo>
                    <a:pt x="309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62" name="Rectangle 6">
              <a:extLst>
                <a:ext uri="{FF2B5EF4-FFF2-40B4-BE49-F238E27FC236}">
                  <a16:creationId xmlns:a16="http://schemas.microsoft.com/office/drawing/2014/main" id="{492F0D97-F228-491D-9F93-F50E03435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" y="505"/>
              <a:ext cx="225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CC0000"/>
                  </a:solidFill>
                  <a:latin typeface="Tahoma" panose="020B0604030504040204" pitchFamily="34" charset="0"/>
                </a:rPr>
                <a:t>Single Linkage</a:t>
              </a:r>
            </a:p>
          </p:txBody>
        </p:sp>
        <p:sp>
          <p:nvSpPr>
            <p:cNvPr id="19463" name="Freeform 7">
              <a:extLst>
                <a:ext uri="{FF2B5EF4-FFF2-40B4-BE49-F238E27FC236}">
                  <a16:creationId xmlns:a16="http://schemas.microsoft.com/office/drawing/2014/main" id="{E0C2FB77-E242-4090-A701-474A3FCEC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640"/>
              <a:ext cx="1025" cy="896"/>
            </a:xfrm>
            <a:custGeom>
              <a:avLst/>
              <a:gdLst>
                <a:gd name="T0" fmla="*/ 309 w 1073"/>
                <a:gd name="T1" fmla="*/ 28 h 938"/>
                <a:gd name="T2" fmla="*/ 636 w 1073"/>
                <a:gd name="T3" fmla="*/ 0 h 938"/>
                <a:gd name="T4" fmla="*/ 900 w 1073"/>
                <a:gd name="T5" fmla="*/ 55 h 938"/>
                <a:gd name="T6" fmla="*/ 1063 w 1073"/>
                <a:gd name="T7" fmla="*/ 282 h 938"/>
                <a:gd name="T8" fmla="*/ 1072 w 1073"/>
                <a:gd name="T9" fmla="*/ 364 h 938"/>
                <a:gd name="T10" fmla="*/ 1000 w 1073"/>
                <a:gd name="T11" fmla="*/ 673 h 938"/>
                <a:gd name="T12" fmla="*/ 881 w 1073"/>
                <a:gd name="T13" fmla="*/ 855 h 938"/>
                <a:gd name="T14" fmla="*/ 600 w 1073"/>
                <a:gd name="T15" fmla="*/ 937 h 938"/>
                <a:gd name="T16" fmla="*/ 345 w 1073"/>
                <a:gd name="T17" fmla="*/ 928 h 938"/>
                <a:gd name="T18" fmla="*/ 236 w 1073"/>
                <a:gd name="T19" fmla="*/ 855 h 938"/>
                <a:gd name="T20" fmla="*/ 90 w 1073"/>
                <a:gd name="T21" fmla="*/ 582 h 938"/>
                <a:gd name="T22" fmla="*/ 0 w 1073"/>
                <a:gd name="T23" fmla="*/ 491 h 938"/>
                <a:gd name="T24" fmla="*/ 45 w 1073"/>
                <a:gd name="T25" fmla="*/ 382 h 938"/>
                <a:gd name="T26" fmla="*/ 81 w 1073"/>
                <a:gd name="T27" fmla="*/ 364 h 938"/>
                <a:gd name="T28" fmla="*/ 136 w 1073"/>
                <a:gd name="T29" fmla="*/ 264 h 938"/>
                <a:gd name="T30" fmla="*/ 181 w 1073"/>
                <a:gd name="T31" fmla="*/ 155 h 938"/>
                <a:gd name="T32" fmla="*/ 309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309" y="28"/>
                  </a:moveTo>
                  <a:lnTo>
                    <a:pt x="636" y="0"/>
                  </a:lnTo>
                  <a:lnTo>
                    <a:pt x="900" y="55"/>
                  </a:lnTo>
                  <a:lnTo>
                    <a:pt x="1063" y="282"/>
                  </a:lnTo>
                  <a:lnTo>
                    <a:pt x="1072" y="364"/>
                  </a:lnTo>
                  <a:lnTo>
                    <a:pt x="1000" y="673"/>
                  </a:lnTo>
                  <a:lnTo>
                    <a:pt x="881" y="855"/>
                  </a:lnTo>
                  <a:lnTo>
                    <a:pt x="600" y="937"/>
                  </a:lnTo>
                  <a:lnTo>
                    <a:pt x="345" y="928"/>
                  </a:lnTo>
                  <a:lnTo>
                    <a:pt x="236" y="855"/>
                  </a:lnTo>
                  <a:lnTo>
                    <a:pt x="90" y="582"/>
                  </a:lnTo>
                  <a:lnTo>
                    <a:pt x="0" y="491"/>
                  </a:lnTo>
                  <a:lnTo>
                    <a:pt x="45" y="382"/>
                  </a:lnTo>
                  <a:lnTo>
                    <a:pt x="81" y="364"/>
                  </a:lnTo>
                  <a:lnTo>
                    <a:pt x="136" y="264"/>
                  </a:lnTo>
                  <a:lnTo>
                    <a:pt x="181" y="155"/>
                  </a:lnTo>
                  <a:lnTo>
                    <a:pt x="309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64" name="Oval 8">
              <a:extLst>
                <a:ext uri="{FF2B5EF4-FFF2-40B4-BE49-F238E27FC236}">
                  <a16:creationId xmlns:a16="http://schemas.microsoft.com/office/drawing/2014/main" id="{54681AE2-8486-4401-B114-81F88A7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770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65" name="Oval 9">
              <a:extLst>
                <a:ext uri="{FF2B5EF4-FFF2-40B4-BE49-F238E27FC236}">
                  <a16:creationId xmlns:a16="http://schemas.microsoft.com/office/drawing/2014/main" id="{B53E6647-0D60-46A4-997A-51D049EC5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1157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66" name="Freeform 10">
              <a:extLst>
                <a:ext uri="{FF2B5EF4-FFF2-40B4-BE49-F238E27FC236}">
                  <a16:creationId xmlns:a16="http://schemas.microsoft.com/office/drawing/2014/main" id="{BCE13D5C-DBCF-4C34-A9B2-E820B9EB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655"/>
              <a:ext cx="1008" cy="881"/>
            </a:xfrm>
            <a:custGeom>
              <a:avLst/>
              <a:gdLst>
                <a:gd name="T0" fmla="*/ 763 w 1073"/>
                <a:gd name="T1" fmla="*/ 28 h 938"/>
                <a:gd name="T2" fmla="*/ 436 w 1073"/>
                <a:gd name="T3" fmla="*/ 0 h 938"/>
                <a:gd name="T4" fmla="*/ 172 w 1073"/>
                <a:gd name="T5" fmla="*/ 55 h 938"/>
                <a:gd name="T6" fmla="*/ 9 w 1073"/>
                <a:gd name="T7" fmla="*/ 282 h 938"/>
                <a:gd name="T8" fmla="*/ 0 w 1073"/>
                <a:gd name="T9" fmla="*/ 364 h 938"/>
                <a:gd name="T10" fmla="*/ 72 w 1073"/>
                <a:gd name="T11" fmla="*/ 673 h 938"/>
                <a:gd name="T12" fmla="*/ 191 w 1073"/>
                <a:gd name="T13" fmla="*/ 855 h 938"/>
                <a:gd name="T14" fmla="*/ 472 w 1073"/>
                <a:gd name="T15" fmla="*/ 937 h 938"/>
                <a:gd name="T16" fmla="*/ 727 w 1073"/>
                <a:gd name="T17" fmla="*/ 928 h 938"/>
                <a:gd name="T18" fmla="*/ 836 w 1073"/>
                <a:gd name="T19" fmla="*/ 855 h 938"/>
                <a:gd name="T20" fmla="*/ 982 w 1073"/>
                <a:gd name="T21" fmla="*/ 582 h 938"/>
                <a:gd name="T22" fmla="*/ 1072 w 1073"/>
                <a:gd name="T23" fmla="*/ 491 h 938"/>
                <a:gd name="T24" fmla="*/ 1027 w 1073"/>
                <a:gd name="T25" fmla="*/ 382 h 938"/>
                <a:gd name="T26" fmla="*/ 991 w 1073"/>
                <a:gd name="T27" fmla="*/ 364 h 938"/>
                <a:gd name="T28" fmla="*/ 936 w 1073"/>
                <a:gd name="T29" fmla="*/ 264 h 938"/>
                <a:gd name="T30" fmla="*/ 891 w 1073"/>
                <a:gd name="T31" fmla="*/ 155 h 938"/>
                <a:gd name="T32" fmla="*/ 763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763" y="28"/>
                  </a:moveTo>
                  <a:lnTo>
                    <a:pt x="436" y="0"/>
                  </a:lnTo>
                  <a:lnTo>
                    <a:pt x="172" y="55"/>
                  </a:lnTo>
                  <a:lnTo>
                    <a:pt x="9" y="282"/>
                  </a:lnTo>
                  <a:lnTo>
                    <a:pt x="0" y="364"/>
                  </a:lnTo>
                  <a:lnTo>
                    <a:pt x="72" y="673"/>
                  </a:lnTo>
                  <a:lnTo>
                    <a:pt x="191" y="855"/>
                  </a:lnTo>
                  <a:lnTo>
                    <a:pt x="472" y="937"/>
                  </a:lnTo>
                  <a:lnTo>
                    <a:pt x="727" y="928"/>
                  </a:lnTo>
                  <a:lnTo>
                    <a:pt x="836" y="855"/>
                  </a:lnTo>
                  <a:lnTo>
                    <a:pt x="982" y="582"/>
                  </a:lnTo>
                  <a:lnTo>
                    <a:pt x="1072" y="491"/>
                  </a:lnTo>
                  <a:lnTo>
                    <a:pt x="1027" y="382"/>
                  </a:lnTo>
                  <a:lnTo>
                    <a:pt x="991" y="364"/>
                  </a:lnTo>
                  <a:lnTo>
                    <a:pt x="936" y="264"/>
                  </a:lnTo>
                  <a:lnTo>
                    <a:pt x="891" y="155"/>
                  </a:lnTo>
                  <a:lnTo>
                    <a:pt x="763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67" name="Oval 11">
              <a:extLst>
                <a:ext uri="{FF2B5EF4-FFF2-40B4-BE49-F238E27FC236}">
                  <a16:creationId xmlns:a16="http://schemas.microsoft.com/office/drawing/2014/main" id="{051DBA6F-2AB1-49AA-90DB-B8714F0DC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" y="765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68" name="Oval 12">
              <a:extLst>
                <a:ext uri="{FF2B5EF4-FFF2-40B4-BE49-F238E27FC236}">
                  <a16:creationId xmlns:a16="http://schemas.microsoft.com/office/drawing/2014/main" id="{6F9E2D72-7626-4CC4-BA72-A7A314867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3" y="1152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69" name="Rectangle 13">
              <a:extLst>
                <a:ext uri="{FF2B5EF4-FFF2-40B4-BE49-F238E27FC236}">
                  <a16:creationId xmlns:a16="http://schemas.microsoft.com/office/drawing/2014/main" id="{D2E3AB72-B3F2-4815-8121-CCC5F10CA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1026"/>
              <a:ext cx="1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Minimum Distance</a:t>
              </a:r>
            </a:p>
          </p:txBody>
        </p:sp>
        <p:sp>
          <p:nvSpPr>
            <p:cNvPr id="19470" name="Rectangle 14">
              <a:extLst>
                <a:ext uri="{FF2B5EF4-FFF2-40B4-BE49-F238E27FC236}">
                  <a16:creationId xmlns:a16="http://schemas.microsoft.com/office/drawing/2014/main" id="{F3C42BB3-CDD0-401F-A4D1-DD255B7BD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1682"/>
              <a:ext cx="225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solidFill>
                    <a:srgbClr val="CC0000"/>
                  </a:solidFill>
                  <a:latin typeface="Tahoma" panose="020B0604030504040204" pitchFamily="34" charset="0"/>
                </a:rPr>
                <a:t>Complete Linkage</a:t>
              </a:r>
            </a:p>
          </p:txBody>
        </p:sp>
        <p:sp>
          <p:nvSpPr>
            <p:cNvPr id="19471" name="Freeform 15">
              <a:extLst>
                <a:ext uri="{FF2B5EF4-FFF2-40B4-BE49-F238E27FC236}">
                  <a16:creationId xmlns:a16="http://schemas.microsoft.com/office/drawing/2014/main" id="{D14061F7-2147-4546-BA89-003BE862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1831"/>
              <a:ext cx="1025" cy="896"/>
            </a:xfrm>
            <a:custGeom>
              <a:avLst/>
              <a:gdLst>
                <a:gd name="T0" fmla="*/ 309 w 1073"/>
                <a:gd name="T1" fmla="*/ 28 h 938"/>
                <a:gd name="T2" fmla="*/ 636 w 1073"/>
                <a:gd name="T3" fmla="*/ 0 h 938"/>
                <a:gd name="T4" fmla="*/ 900 w 1073"/>
                <a:gd name="T5" fmla="*/ 55 h 938"/>
                <a:gd name="T6" fmla="*/ 1063 w 1073"/>
                <a:gd name="T7" fmla="*/ 282 h 938"/>
                <a:gd name="T8" fmla="*/ 1072 w 1073"/>
                <a:gd name="T9" fmla="*/ 364 h 938"/>
                <a:gd name="T10" fmla="*/ 1000 w 1073"/>
                <a:gd name="T11" fmla="*/ 673 h 938"/>
                <a:gd name="T12" fmla="*/ 881 w 1073"/>
                <a:gd name="T13" fmla="*/ 855 h 938"/>
                <a:gd name="T14" fmla="*/ 600 w 1073"/>
                <a:gd name="T15" fmla="*/ 937 h 938"/>
                <a:gd name="T16" fmla="*/ 345 w 1073"/>
                <a:gd name="T17" fmla="*/ 928 h 938"/>
                <a:gd name="T18" fmla="*/ 236 w 1073"/>
                <a:gd name="T19" fmla="*/ 855 h 938"/>
                <a:gd name="T20" fmla="*/ 90 w 1073"/>
                <a:gd name="T21" fmla="*/ 582 h 938"/>
                <a:gd name="T22" fmla="*/ 0 w 1073"/>
                <a:gd name="T23" fmla="*/ 491 h 938"/>
                <a:gd name="T24" fmla="*/ 45 w 1073"/>
                <a:gd name="T25" fmla="*/ 382 h 938"/>
                <a:gd name="T26" fmla="*/ 81 w 1073"/>
                <a:gd name="T27" fmla="*/ 364 h 938"/>
                <a:gd name="T28" fmla="*/ 136 w 1073"/>
                <a:gd name="T29" fmla="*/ 264 h 938"/>
                <a:gd name="T30" fmla="*/ 181 w 1073"/>
                <a:gd name="T31" fmla="*/ 155 h 938"/>
                <a:gd name="T32" fmla="*/ 309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309" y="28"/>
                  </a:moveTo>
                  <a:lnTo>
                    <a:pt x="636" y="0"/>
                  </a:lnTo>
                  <a:lnTo>
                    <a:pt x="900" y="55"/>
                  </a:lnTo>
                  <a:lnTo>
                    <a:pt x="1063" y="282"/>
                  </a:lnTo>
                  <a:lnTo>
                    <a:pt x="1072" y="364"/>
                  </a:lnTo>
                  <a:lnTo>
                    <a:pt x="1000" y="673"/>
                  </a:lnTo>
                  <a:lnTo>
                    <a:pt x="881" y="855"/>
                  </a:lnTo>
                  <a:lnTo>
                    <a:pt x="600" y="937"/>
                  </a:lnTo>
                  <a:lnTo>
                    <a:pt x="345" y="928"/>
                  </a:lnTo>
                  <a:lnTo>
                    <a:pt x="236" y="855"/>
                  </a:lnTo>
                  <a:lnTo>
                    <a:pt x="90" y="582"/>
                  </a:lnTo>
                  <a:lnTo>
                    <a:pt x="0" y="491"/>
                  </a:lnTo>
                  <a:lnTo>
                    <a:pt x="45" y="382"/>
                  </a:lnTo>
                  <a:lnTo>
                    <a:pt x="81" y="364"/>
                  </a:lnTo>
                  <a:lnTo>
                    <a:pt x="136" y="264"/>
                  </a:lnTo>
                  <a:lnTo>
                    <a:pt x="181" y="155"/>
                  </a:lnTo>
                  <a:lnTo>
                    <a:pt x="309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72" name="Oval 16">
              <a:extLst>
                <a:ext uri="{FF2B5EF4-FFF2-40B4-BE49-F238E27FC236}">
                  <a16:creationId xmlns:a16="http://schemas.microsoft.com/office/drawing/2014/main" id="{4EEF9B02-7121-4761-BC37-90B9BB9D8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8" y="2372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73" name="Freeform 17">
              <a:extLst>
                <a:ext uri="{FF2B5EF4-FFF2-40B4-BE49-F238E27FC236}">
                  <a16:creationId xmlns:a16="http://schemas.microsoft.com/office/drawing/2014/main" id="{6B68E568-A7D8-441B-B83E-C33966FFA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1839"/>
              <a:ext cx="1073" cy="938"/>
            </a:xfrm>
            <a:custGeom>
              <a:avLst/>
              <a:gdLst>
                <a:gd name="T0" fmla="*/ 763 w 1073"/>
                <a:gd name="T1" fmla="*/ 28 h 938"/>
                <a:gd name="T2" fmla="*/ 436 w 1073"/>
                <a:gd name="T3" fmla="*/ 0 h 938"/>
                <a:gd name="T4" fmla="*/ 172 w 1073"/>
                <a:gd name="T5" fmla="*/ 55 h 938"/>
                <a:gd name="T6" fmla="*/ 9 w 1073"/>
                <a:gd name="T7" fmla="*/ 282 h 938"/>
                <a:gd name="T8" fmla="*/ 0 w 1073"/>
                <a:gd name="T9" fmla="*/ 364 h 938"/>
                <a:gd name="T10" fmla="*/ 72 w 1073"/>
                <a:gd name="T11" fmla="*/ 673 h 938"/>
                <a:gd name="T12" fmla="*/ 191 w 1073"/>
                <a:gd name="T13" fmla="*/ 855 h 938"/>
                <a:gd name="T14" fmla="*/ 472 w 1073"/>
                <a:gd name="T15" fmla="*/ 937 h 938"/>
                <a:gd name="T16" fmla="*/ 727 w 1073"/>
                <a:gd name="T17" fmla="*/ 928 h 938"/>
                <a:gd name="T18" fmla="*/ 836 w 1073"/>
                <a:gd name="T19" fmla="*/ 855 h 938"/>
                <a:gd name="T20" fmla="*/ 982 w 1073"/>
                <a:gd name="T21" fmla="*/ 582 h 938"/>
                <a:gd name="T22" fmla="*/ 1072 w 1073"/>
                <a:gd name="T23" fmla="*/ 491 h 938"/>
                <a:gd name="T24" fmla="*/ 1027 w 1073"/>
                <a:gd name="T25" fmla="*/ 382 h 938"/>
                <a:gd name="T26" fmla="*/ 991 w 1073"/>
                <a:gd name="T27" fmla="*/ 364 h 938"/>
                <a:gd name="T28" fmla="*/ 936 w 1073"/>
                <a:gd name="T29" fmla="*/ 264 h 938"/>
                <a:gd name="T30" fmla="*/ 891 w 1073"/>
                <a:gd name="T31" fmla="*/ 155 h 938"/>
                <a:gd name="T32" fmla="*/ 763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763" y="28"/>
                  </a:moveTo>
                  <a:lnTo>
                    <a:pt x="436" y="0"/>
                  </a:lnTo>
                  <a:lnTo>
                    <a:pt x="172" y="55"/>
                  </a:lnTo>
                  <a:lnTo>
                    <a:pt x="9" y="282"/>
                  </a:lnTo>
                  <a:lnTo>
                    <a:pt x="0" y="364"/>
                  </a:lnTo>
                  <a:lnTo>
                    <a:pt x="72" y="673"/>
                  </a:lnTo>
                  <a:lnTo>
                    <a:pt x="191" y="855"/>
                  </a:lnTo>
                  <a:lnTo>
                    <a:pt x="472" y="937"/>
                  </a:lnTo>
                  <a:lnTo>
                    <a:pt x="727" y="928"/>
                  </a:lnTo>
                  <a:lnTo>
                    <a:pt x="836" y="855"/>
                  </a:lnTo>
                  <a:lnTo>
                    <a:pt x="982" y="582"/>
                  </a:lnTo>
                  <a:lnTo>
                    <a:pt x="1072" y="491"/>
                  </a:lnTo>
                  <a:lnTo>
                    <a:pt x="1027" y="382"/>
                  </a:lnTo>
                  <a:lnTo>
                    <a:pt x="991" y="364"/>
                  </a:lnTo>
                  <a:lnTo>
                    <a:pt x="936" y="264"/>
                  </a:lnTo>
                  <a:lnTo>
                    <a:pt x="891" y="155"/>
                  </a:lnTo>
                  <a:lnTo>
                    <a:pt x="763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74" name="Oval 18">
              <a:extLst>
                <a:ext uri="{FF2B5EF4-FFF2-40B4-BE49-F238E27FC236}">
                  <a16:creationId xmlns:a16="http://schemas.microsoft.com/office/drawing/2014/main" id="{9494C2DF-3F12-41B2-BF8C-6E27DAB61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980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75" name="Oval 19">
              <a:extLst>
                <a:ext uri="{FF2B5EF4-FFF2-40B4-BE49-F238E27FC236}">
                  <a16:creationId xmlns:a16="http://schemas.microsoft.com/office/drawing/2014/main" id="{449E5DC2-9F89-4C2C-87EB-C761EF69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7" y="2367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76" name="Line 20">
              <a:extLst>
                <a:ext uri="{FF2B5EF4-FFF2-40B4-BE49-F238E27FC236}">
                  <a16:creationId xmlns:a16="http://schemas.microsoft.com/office/drawing/2014/main" id="{65BACCAE-21A6-4E7B-AE8F-F32964731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9" y="2062"/>
              <a:ext cx="2613" cy="2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77" name="Rectangle 21">
              <a:extLst>
                <a:ext uri="{FF2B5EF4-FFF2-40B4-BE49-F238E27FC236}">
                  <a16:creationId xmlns:a16="http://schemas.microsoft.com/office/drawing/2014/main" id="{BF679C44-4C6E-413E-A5EB-9833FE248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5" y="2043"/>
              <a:ext cx="130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Maximum Distance</a:t>
              </a:r>
            </a:p>
          </p:txBody>
        </p:sp>
        <p:sp>
          <p:nvSpPr>
            <p:cNvPr id="19478" name="Rectangle 22">
              <a:extLst>
                <a:ext uri="{FF2B5EF4-FFF2-40B4-BE49-F238E27FC236}">
                  <a16:creationId xmlns:a16="http://schemas.microsoft.com/office/drawing/2014/main" id="{2BB5DBEF-E8A4-4494-A6C8-932991EAF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7" y="2832"/>
              <a:ext cx="225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CC0000"/>
                  </a:solidFill>
                  <a:latin typeface="Tahoma" panose="020B0604030504040204" pitchFamily="34" charset="0"/>
                </a:rPr>
                <a:t>Average Linkage</a:t>
              </a:r>
            </a:p>
          </p:txBody>
        </p:sp>
        <p:sp>
          <p:nvSpPr>
            <p:cNvPr id="19479" name="Freeform 23">
              <a:extLst>
                <a:ext uri="{FF2B5EF4-FFF2-40B4-BE49-F238E27FC236}">
                  <a16:creationId xmlns:a16="http://schemas.microsoft.com/office/drawing/2014/main" id="{B1807DA3-1B5F-4AC8-BCFB-4031C42F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3045"/>
              <a:ext cx="1073" cy="938"/>
            </a:xfrm>
            <a:custGeom>
              <a:avLst/>
              <a:gdLst>
                <a:gd name="T0" fmla="*/ 763 w 1073"/>
                <a:gd name="T1" fmla="*/ 28 h 938"/>
                <a:gd name="T2" fmla="*/ 436 w 1073"/>
                <a:gd name="T3" fmla="*/ 0 h 938"/>
                <a:gd name="T4" fmla="*/ 172 w 1073"/>
                <a:gd name="T5" fmla="*/ 55 h 938"/>
                <a:gd name="T6" fmla="*/ 9 w 1073"/>
                <a:gd name="T7" fmla="*/ 282 h 938"/>
                <a:gd name="T8" fmla="*/ 0 w 1073"/>
                <a:gd name="T9" fmla="*/ 364 h 938"/>
                <a:gd name="T10" fmla="*/ 72 w 1073"/>
                <a:gd name="T11" fmla="*/ 673 h 938"/>
                <a:gd name="T12" fmla="*/ 191 w 1073"/>
                <a:gd name="T13" fmla="*/ 855 h 938"/>
                <a:gd name="T14" fmla="*/ 472 w 1073"/>
                <a:gd name="T15" fmla="*/ 937 h 938"/>
                <a:gd name="T16" fmla="*/ 727 w 1073"/>
                <a:gd name="T17" fmla="*/ 928 h 938"/>
                <a:gd name="T18" fmla="*/ 836 w 1073"/>
                <a:gd name="T19" fmla="*/ 855 h 938"/>
                <a:gd name="T20" fmla="*/ 982 w 1073"/>
                <a:gd name="T21" fmla="*/ 582 h 938"/>
                <a:gd name="T22" fmla="*/ 1072 w 1073"/>
                <a:gd name="T23" fmla="*/ 491 h 938"/>
                <a:gd name="T24" fmla="*/ 1027 w 1073"/>
                <a:gd name="T25" fmla="*/ 382 h 938"/>
                <a:gd name="T26" fmla="*/ 991 w 1073"/>
                <a:gd name="T27" fmla="*/ 364 h 938"/>
                <a:gd name="T28" fmla="*/ 936 w 1073"/>
                <a:gd name="T29" fmla="*/ 264 h 938"/>
                <a:gd name="T30" fmla="*/ 891 w 1073"/>
                <a:gd name="T31" fmla="*/ 155 h 938"/>
                <a:gd name="T32" fmla="*/ 763 w 1073"/>
                <a:gd name="T33" fmla="*/ 2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3" h="938">
                  <a:moveTo>
                    <a:pt x="763" y="28"/>
                  </a:moveTo>
                  <a:lnTo>
                    <a:pt x="436" y="0"/>
                  </a:lnTo>
                  <a:lnTo>
                    <a:pt x="172" y="55"/>
                  </a:lnTo>
                  <a:lnTo>
                    <a:pt x="9" y="282"/>
                  </a:lnTo>
                  <a:lnTo>
                    <a:pt x="0" y="364"/>
                  </a:lnTo>
                  <a:lnTo>
                    <a:pt x="72" y="673"/>
                  </a:lnTo>
                  <a:lnTo>
                    <a:pt x="191" y="855"/>
                  </a:lnTo>
                  <a:lnTo>
                    <a:pt x="472" y="937"/>
                  </a:lnTo>
                  <a:lnTo>
                    <a:pt x="727" y="928"/>
                  </a:lnTo>
                  <a:lnTo>
                    <a:pt x="836" y="855"/>
                  </a:lnTo>
                  <a:lnTo>
                    <a:pt x="982" y="582"/>
                  </a:lnTo>
                  <a:lnTo>
                    <a:pt x="1072" y="491"/>
                  </a:lnTo>
                  <a:lnTo>
                    <a:pt x="1027" y="382"/>
                  </a:lnTo>
                  <a:lnTo>
                    <a:pt x="991" y="364"/>
                  </a:lnTo>
                  <a:lnTo>
                    <a:pt x="936" y="264"/>
                  </a:lnTo>
                  <a:lnTo>
                    <a:pt x="891" y="155"/>
                  </a:lnTo>
                  <a:lnTo>
                    <a:pt x="763" y="28"/>
                  </a:lnTo>
                </a:path>
              </a:pathLst>
            </a:custGeom>
            <a:solidFill>
              <a:srgbClr val="CCECFF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80" name="Oval 24">
              <a:extLst>
                <a:ext uri="{FF2B5EF4-FFF2-40B4-BE49-F238E27FC236}">
                  <a16:creationId xmlns:a16="http://schemas.microsoft.com/office/drawing/2014/main" id="{97EC6F46-D529-483F-9C5E-013EFB899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" y="3186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1" name="Oval 25">
              <a:extLst>
                <a:ext uri="{FF2B5EF4-FFF2-40B4-BE49-F238E27FC236}">
                  <a16:creationId xmlns:a16="http://schemas.microsoft.com/office/drawing/2014/main" id="{BCABD4AC-CE77-4324-90EB-79804362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3573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2" name="Line 26">
              <a:extLst>
                <a:ext uri="{FF2B5EF4-FFF2-40B4-BE49-F238E27FC236}">
                  <a16:creationId xmlns:a16="http://schemas.microsoft.com/office/drawing/2014/main" id="{FBDA48B8-E92C-427B-BC3E-5F5DB408C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8" y="3659"/>
              <a:ext cx="1838" cy="3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3" name="Rectangle 27">
              <a:extLst>
                <a:ext uri="{FF2B5EF4-FFF2-40B4-BE49-F238E27FC236}">
                  <a16:creationId xmlns:a16="http://schemas.microsoft.com/office/drawing/2014/main" id="{A783FF40-58A8-4DFC-B1ED-4009AAB19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3753"/>
              <a:ext cx="13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Average Distance</a:t>
              </a:r>
            </a:p>
          </p:txBody>
        </p:sp>
        <p:sp>
          <p:nvSpPr>
            <p:cNvPr id="19484" name="Line 28">
              <a:extLst>
                <a:ext uri="{FF2B5EF4-FFF2-40B4-BE49-F238E27FC236}">
                  <a16:creationId xmlns:a16="http://schemas.microsoft.com/office/drawing/2014/main" id="{8AF8C89D-1604-4EBD-9481-7F850628B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22" y="3264"/>
              <a:ext cx="2628" cy="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5" name="Line 29">
              <a:extLst>
                <a:ext uri="{FF2B5EF4-FFF2-40B4-BE49-F238E27FC236}">
                  <a16:creationId xmlns:a16="http://schemas.microsoft.com/office/drawing/2014/main" id="{874A3C75-E6E6-4158-A39A-88581D9323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8" y="3307"/>
              <a:ext cx="2238" cy="29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6" name="Line 30">
              <a:extLst>
                <a:ext uri="{FF2B5EF4-FFF2-40B4-BE49-F238E27FC236}">
                  <a16:creationId xmlns:a16="http://schemas.microsoft.com/office/drawing/2014/main" id="{B9D1EAD9-64EE-4DD4-8B0D-C7A28D733E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4" y="3312"/>
              <a:ext cx="2304" cy="28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87" name="Rectangle 31">
              <a:extLst>
                <a:ext uri="{FF2B5EF4-FFF2-40B4-BE49-F238E27FC236}">
                  <a16:creationId xmlns:a16="http://schemas.microsoft.com/office/drawing/2014/main" id="{13968377-05D7-4624-BC9C-802832B12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1499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1</a:t>
              </a:r>
            </a:p>
          </p:txBody>
        </p:sp>
        <p:sp>
          <p:nvSpPr>
            <p:cNvPr id="19488" name="Rectangle 32">
              <a:extLst>
                <a:ext uri="{FF2B5EF4-FFF2-40B4-BE49-F238E27FC236}">
                  <a16:creationId xmlns:a16="http://schemas.microsoft.com/office/drawing/2014/main" id="{04B1C980-9BE6-46E6-A597-48E0F373A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88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2</a:t>
              </a:r>
            </a:p>
          </p:txBody>
        </p:sp>
        <p:sp>
          <p:nvSpPr>
            <p:cNvPr id="19489" name="Rectangle 33">
              <a:extLst>
                <a:ext uri="{FF2B5EF4-FFF2-40B4-BE49-F238E27FC236}">
                  <a16:creationId xmlns:a16="http://schemas.microsoft.com/office/drawing/2014/main" id="{146396C6-5D85-4EC3-B1BA-D295F4417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4" y="2688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1</a:t>
              </a:r>
            </a:p>
          </p:txBody>
        </p:sp>
        <p:sp>
          <p:nvSpPr>
            <p:cNvPr id="19490" name="Rectangle 34">
              <a:extLst>
                <a:ext uri="{FF2B5EF4-FFF2-40B4-BE49-F238E27FC236}">
                  <a16:creationId xmlns:a16="http://schemas.microsoft.com/office/drawing/2014/main" id="{EE161345-760B-41C9-A7AF-AA0C9B56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2736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2</a:t>
              </a:r>
            </a:p>
          </p:txBody>
        </p:sp>
        <p:sp>
          <p:nvSpPr>
            <p:cNvPr id="19491" name="Rectangle 35">
              <a:extLst>
                <a:ext uri="{FF2B5EF4-FFF2-40B4-BE49-F238E27FC236}">
                  <a16:creationId xmlns:a16="http://schemas.microsoft.com/office/drawing/2014/main" id="{40E7E684-E2B8-4D46-BF76-31AF5B896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3888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1</a:t>
              </a:r>
            </a:p>
          </p:txBody>
        </p:sp>
        <p:sp>
          <p:nvSpPr>
            <p:cNvPr id="19492" name="Rectangle 36">
              <a:extLst>
                <a:ext uri="{FF2B5EF4-FFF2-40B4-BE49-F238E27FC236}">
                  <a16:creationId xmlns:a16="http://schemas.microsoft.com/office/drawing/2014/main" id="{F7B96524-F435-43C5-83ED-2B5EFEA62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8" y="3936"/>
              <a:ext cx="8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7866" tIns="33338" rIns="67866" bIns="33338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sz="1350">
                  <a:solidFill>
                    <a:srgbClr val="CC0000"/>
                  </a:solidFill>
                  <a:latin typeface="Tahoma" panose="020B0604030504040204" pitchFamily="34" charset="0"/>
                </a:rPr>
                <a:t>Cluster 2</a:t>
              </a:r>
            </a:p>
          </p:txBody>
        </p:sp>
        <p:sp>
          <p:nvSpPr>
            <p:cNvPr id="19493" name="Line 37">
              <a:extLst>
                <a:ext uri="{FF2B5EF4-FFF2-40B4-BE49-F238E27FC236}">
                  <a16:creationId xmlns:a16="http://schemas.microsoft.com/office/drawing/2014/main" id="{507114A5-C838-4BAE-8E9B-FF132DCBF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4" y="1248"/>
              <a:ext cx="1776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9494" name="Oval 38">
              <a:extLst>
                <a:ext uri="{FF2B5EF4-FFF2-40B4-BE49-F238E27FC236}">
                  <a16:creationId xmlns:a16="http://schemas.microsoft.com/office/drawing/2014/main" id="{FFDA2834-949D-4D2F-88F4-8978B895F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" y="3178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95" name="Oval 39">
              <a:extLst>
                <a:ext uri="{FF2B5EF4-FFF2-40B4-BE49-F238E27FC236}">
                  <a16:creationId xmlns:a16="http://schemas.microsoft.com/office/drawing/2014/main" id="{5B6634A6-DF26-47CB-A4C0-0D87AB027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3565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496" name="Oval 40">
              <a:extLst>
                <a:ext uri="{FF2B5EF4-FFF2-40B4-BE49-F238E27FC236}">
                  <a16:creationId xmlns:a16="http://schemas.microsoft.com/office/drawing/2014/main" id="{A467E732-A95E-401D-9B10-0C9C09BD3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1985"/>
              <a:ext cx="147" cy="14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2CC35D-1D4B-4251-A57E-38C530661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455045" y="2534414"/>
            <a:ext cx="4090825" cy="20798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59417" y="406066"/>
            <a:ext cx="6172200" cy="857250"/>
          </a:xfrm>
        </p:spPr>
        <p:txBody>
          <a:bodyPr/>
          <a:lstStyle/>
          <a:p>
            <a:r>
              <a:rPr lang="en-US" dirty="0"/>
              <a:t>Agglomerative clustering results</a:t>
            </a:r>
            <a:endParaRPr lang="en-US" dirty="0">
              <a:latin typeface="Calibri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66042" y="1714493"/>
            <a:ext cx="4960338" cy="3543316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250" dirty="0">
                <a:latin typeface="Calibri" charset="0"/>
              </a:rPr>
              <a:t>How to define cluster similarity?</a:t>
            </a:r>
          </a:p>
          <a:p>
            <a:pPr>
              <a:buFontTx/>
              <a:buChar char="-"/>
            </a:pPr>
            <a:r>
              <a:rPr lang="en-US" sz="1800" dirty="0">
                <a:latin typeface="Calibri" charset="0"/>
              </a:rPr>
              <a:t>Average distance between points,</a:t>
            </a:r>
          </a:p>
          <a:p>
            <a:pPr>
              <a:buFontTx/>
              <a:buChar char="-"/>
            </a:pPr>
            <a:r>
              <a:rPr lang="en-US" sz="1800" dirty="0">
                <a:latin typeface="Calibri" charset="0"/>
              </a:rPr>
              <a:t>maximum distance </a:t>
            </a:r>
          </a:p>
          <a:p>
            <a:pPr>
              <a:buFontTx/>
              <a:buChar char="-"/>
            </a:pPr>
            <a:r>
              <a:rPr lang="en-US" sz="1800" dirty="0">
                <a:latin typeface="Calibri" charset="0"/>
              </a:rPr>
              <a:t>minimum distance</a:t>
            </a:r>
          </a:p>
          <a:p>
            <a:pPr>
              <a:buFont typeface="Arial" charset="0"/>
              <a:buNone/>
            </a:pPr>
            <a:r>
              <a:rPr lang="en-US" sz="2250" dirty="0">
                <a:latin typeface="Calibri" charset="0"/>
              </a:rPr>
              <a:t>How many clusters?</a:t>
            </a:r>
          </a:p>
          <a:p>
            <a:pPr>
              <a:buFontTx/>
              <a:buChar char="-"/>
            </a:pPr>
            <a:r>
              <a:rPr lang="en-US" sz="1800" dirty="0">
                <a:latin typeface="Calibri" charset="0"/>
              </a:rPr>
              <a:t>Clustering creates a dendrogram (a tree)</a:t>
            </a:r>
          </a:p>
          <a:p>
            <a:pPr>
              <a:buFontTx/>
              <a:buChar char="-"/>
            </a:pPr>
            <a:r>
              <a:rPr lang="en-US" sz="1800" dirty="0">
                <a:latin typeface="Calibri" charset="0"/>
              </a:rPr>
              <a:t>Threshold based on max number of clusters or based on distance between merges</a:t>
            </a:r>
          </a:p>
          <a:p>
            <a:pPr>
              <a:buFont typeface="Arial" charset="0"/>
              <a:buNone/>
            </a:pPr>
            <a:endParaRPr lang="en-US" sz="1800" dirty="0">
              <a:latin typeface="Calibri" charset="0"/>
            </a:endParaRPr>
          </a:p>
        </p:txBody>
      </p:sp>
      <p:pic>
        <p:nvPicPr>
          <p:cNvPr id="38916" name="Picture 2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039" y="3653856"/>
            <a:ext cx="2000250" cy="12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343650" y="1714493"/>
            <a:ext cx="1314450" cy="1472184"/>
            <a:chOff x="6934200" y="914400"/>
            <a:chExt cx="1905000" cy="2133600"/>
          </a:xfrm>
        </p:grpSpPr>
        <p:sp>
          <p:nvSpPr>
            <p:cNvPr id="7" name="Oval 6"/>
            <p:cNvSpPr/>
            <p:nvPr/>
          </p:nvSpPr>
          <p:spPr>
            <a:xfrm>
              <a:off x="6934200" y="91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1524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1219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53400" y="2362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43800" y="22860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24384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0000" y="2743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8534400" y="914400"/>
              <a:ext cx="304800" cy="3048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8925" name="TextBox 14"/>
          <p:cNvSpPr txBox="1">
            <a:spLocks noChangeArrowheads="1"/>
          </p:cNvSpPr>
          <p:nvPr/>
        </p:nvSpPr>
        <p:spPr bwMode="auto">
          <a:xfrm rot="-5400000">
            <a:off x="5438975" y="4025117"/>
            <a:ext cx="7553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rgbClr val="000000"/>
                </a:solidFill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4227675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7287184" cy="530223"/>
          </a:xfrm>
        </p:spPr>
        <p:txBody>
          <a:bodyPr>
            <a:noAutofit/>
          </a:bodyPr>
          <a:lstStyle/>
          <a:p>
            <a:r>
              <a:rPr lang="en-US" dirty="0"/>
              <a:t>Conclusions: 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38350"/>
            <a:ext cx="6619244" cy="256222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300" dirty="0"/>
              <a:t>Good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Simple to implement, widespread application.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Clusters have adaptive shapes.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Provides a hierarchy of clusters.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No need to specify number of clusters in advance.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900" dirty="0"/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3300" dirty="0"/>
              <a:t>Bad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May have imbalanced clusters.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Still have to choose number of clusters or threshold.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Does not scale well. Runtime of O(n</a:t>
            </a:r>
            <a:r>
              <a:rPr lang="en-US" sz="2900" baseline="30000" dirty="0"/>
              <a:t>3</a:t>
            </a:r>
            <a:r>
              <a:rPr lang="en-US" sz="2900" dirty="0"/>
              <a:t>).</a:t>
            </a:r>
          </a:p>
          <a:p>
            <a:pPr>
              <a:lnSpc>
                <a:spcPct val="80000"/>
              </a:lnSpc>
            </a:pPr>
            <a:r>
              <a:rPr lang="en-US" sz="2900" dirty="0"/>
              <a:t>Can get stuck at a local optima.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25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25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41971A8-C450-4741-A933-05FDE91D0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8421" y="413147"/>
            <a:ext cx="6759179" cy="588169"/>
          </a:xfrm>
        </p:spPr>
        <p:txBody>
          <a:bodyPr/>
          <a:lstStyle/>
          <a:p>
            <a:r>
              <a:rPr lang="en-US" altLang="en-US" dirty="0"/>
              <a:t>Conducting Cluster/Segmentation </a:t>
            </a:r>
          </a:p>
        </p:txBody>
      </p:sp>
      <p:grpSp>
        <p:nvGrpSpPr>
          <p:cNvPr id="12291" name="Group 3">
            <a:extLst>
              <a:ext uri="{FF2B5EF4-FFF2-40B4-BE49-F238E27FC236}">
                <a16:creationId xmlns:a16="http://schemas.microsoft.com/office/drawing/2014/main" id="{E8264A27-A9D3-4CAE-9193-856475D44797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1276350"/>
            <a:ext cx="4030265" cy="3621881"/>
            <a:chOff x="1703" y="894"/>
            <a:chExt cx="3385" cy="3042"/>
          </a:xfrm>
        </p:grpSpPr>
        <p:grpSp>
          <p:nvGrpSpPr>
            <p:cNvPr id="12292" name="Group 4">
              <a:extLst>
                <a:ext uri="{FF2B5EF4-FFF2-40B4-BE49-F238E27FC236}">
                  <a16:creationId xmlns:a16="http://schemas.microsoft.com/office/drawing/2014/main" id="{7DF14D0E-91BA-4C18-8DDA-7F934F45FA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0" y="894"/>
              <a:ext cx="3370" cy="519"/>
              <a:chOff x="1326" y="894"/>
              <a:chExt cx="3370" cy="519"/>
            </a:xfrm>
          </p:grpSpPr>
          <p:sp>
            <p:nvSpPr>
              <p:cNvPr id="12293" name="Rectangle 5">
                <a:extLst>
                  <a:ext uri="{FF2B5EF4-FFF2-40B4-BE49-F238E27FC236}">
                    <a16:creationId xmlns:a16="http://schemas.microsoft.com/office/drawing/2014/main" id="{2E4E6D15-0BA2-47C4-8BAC-177B8DCA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6" y="894"/>
                <a:ext cx="3370" cy="338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294" name="Rectangle 6">
                <a:extLst>
                  <a:ext uri="{FF2B5EF4-FFF2-40B4-BE49-F238E27FC236}">
                    <a16:creationId xmlns:a16="http://schemas.microsoft.com/office/drawing/2014/main" id="{34C59ABE-F67E-42BE-9CAF-D259F94E5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" y="902"/>
                <a:ext cx="2065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en-US" altLang="en-US" dirty="0">
                    <a:solidFill>
                      <a:srgbClr val="CC0000"/>
                    </a:solidFill>
                    <a:latin typeface="Tahoma" panose="020B0604030504040204" pitchFamily="34" charset="0"/>
                  </a:rPr>
                  <a:t>Formulate the Problem</a:t>
                </a:r>
              </a:p>
            </p:txBody>
          </p:sp>
          <p:sp>
            <p:nvSpPr>
              <p:cNvPr id="12295" name="Line 7">
                <a:extLst>
                  <a:ext uri="{FF2B5EF4-FFF2-40B4-BE49-F238E27FC236}">
                    <a16:creationId xmlns:a16="http://schemas.microsoft.com/office/drawing/2014/main" id="{87A241A0-DBD1-4CD0-86A3-3D3B12602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6" y="1269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2296" name="Group 8">
              <a:extLst>
                <a:ext uri="{FF2B5EF4-FFF2-40B4-BE49-F238E27FC236}">
                  <a16:creationId xmlns:a16="http://schemas.microsoft.com/office/drawing/2014/main" id="{10F0F840-5DF7-46E8-AFF4-D3E97E61CC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" y="3597"/>
              <a:ext cx="3370" cy="339"/>
              <a:chOff x="1328" y="3597"/>
              <a:chExt cx="3370" cy="339"/>
            </a:xfrm>
          </p:grpSpPr>
          <p:sp>
            <p:nvSpPr>
              <p:cNvPr id="12297" name="Rectangle 9">
                <a:extLst>
                  <a:ext uri="{FF2B5EF4-FFF2-40B4-BE49-F238E27FC236}">
                    <a16:creationId xmlns:a16="http://schemas.microsoft.com/office/drawing/2014/main" id="{5EE747F5-C207-45F8-85A9-BD39F5C4C6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3597"/>
                <a:ext cx="3370" cy="339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298" name="Rectangle 10">
                <a:extLst>
                  <a:ext uri="{FF2B5EF4-FFF2-40B4-BE49-F238E27FC236}">
                    <a16:creationId xmlns:a16="http://schemas.microsoft.com/office/drawing/2014/main" id="{37B08B7C-5D9D-4707-B41B-043E4E01C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9" y="3606"/>
                <a:ext cx="282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algn="ctr" eaLnBrk="0" hangingPunct="0"/>
                <a:r>
                  <a:rPr lang="en-US" altLang="en-US">
                    <a:solidFill>
                      <a:srgbClr val="CC0000"/>
                    </a:solidFill>
                    <a:latin typeface="Tahoma" panose="020B0604030504040204" pitchFamily="34" charset="0"/>
                  </a:rPr>
                  <a:t>Assess the Validity of Clustering</a:t>
                </a:r>
              </a:p>
            </p:txBody>
          </p:sp>
        </p:grpSp>
        <p:grpSp>
          <p:nvGrpSpPr>
            <p:cNvPr id="12299" name="Group 11">
              <a:extLst>
                <a:ext uri="{FF2B5EF4-FFF2-40B4-BE49-F238E27FC236}">
                  <a16:creationId xmlns:a16="http://schemas.microsoft.com/office/drawing/2014/main" id="{E8D36E87-8DFA-4E4E-83F5-3CAB323CDA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3" y="1440"/>
              <a:ext cx="3372" cy="534"/>
              <a:chOff x="1319" y="1440"/>
              <a:chExt cx="3372" cy="534"/>
            </a:xfrm>
          </p:grpSpPr>
          <p:sp>
            <p:nvSpPr>
              <p:cNvPr id="12300" name="Rectangle 12">
                <a:extLst>
                  <a:ext uri="{FF2B5EF4-FFF2-40B4-BE49-F238E27FC236}">
                    <a16:creationId xmlns:a16="http://schemas.microsoft.com/office/drawing/2014/main" id="{448A9E72-17F9-461C-B6AA-770D8445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440"/>
                <a:ext cx="3372" cy="337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301" name="Rectangle 13">
                <a:extLst>
                  <a:ext uri="{FF2B5EF4-FFF2-40B4-BE49-F238E27FC236}">
                    <a16:creationId xmlns:a16="http://schemas.microsoft.com/office/drawing/2014/main" id="{321F7B2D-B63F-4CF7-B2CD-41F4DB7F3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1441"/>
                <a:ext cx="2358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en-US" altLang="en-US">
                    <a:solidFill>
                      <a:srgbClr val="CC0000"/>
                    </a:solidFill>
                    <a:latin typeface="Tahoma" panose="020B0604030504040204" pitchFamily="34" charset="0"/>
                  </a:rPr>
                  <a:t>Select a Distance Measure</a:t>
                </a:r>
              </a:p>
            </p:txBody>
          </p:sp>
          <p:sp>
            <p:nvSpPr>
              <p:cNvPr id="12302" name="Line 14">
                <a:extLst>
                  <a:ext uri="{FF2B5EF4-FFF2-40B4-BE49-F238E27FC236}">
                    <a16:creationId xmlns:a16="http://schemas.microsoft.com/office/drawing/2014/main" id="{9B135A88-1702-4697-A69F-E2A3ADD25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1830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2303" name="Group 15">
              <a:extLst>
                <a:ext uri="{FF2B5EF4-FFF2-40B4-BE49-F238E27FC236}">
                  <a16:creationId xmlns:a16="http://schemas.microsoft.com/office/drawing/2014/main" id="{A3C68015-312A-4629-9494-CEADD55FF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8" y="1992"/>
              <a:ext cx="3370" cy="525"/>
              <a:chOff x="1334" y="1992"/>
              <a:chExt cx="3370" cy="525"/>
            </a:xfrm>
          </p:grpSpPr>
          <p:sp>
            <p:nvSpPr>
              <p:cNvPr id="12304" name="Rectangle 16">
                <a:extLst>
                  <a:ext uri="{FF2B5EF4-FFF2-40B4-BE49-F238E27FC236}">
                    <a16:creationId xmlns:a16="http://schemas.microsoft.com/office/drawing/2014/main" id="{F5CBA7A3-0694-4F26-BAE7-B5DD69585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4" y="1992"/>
                <a:ext cx="3370" cy="339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305" name="Rectangle 17">
                <a:extLst>
                  <a:ext uri="{FF2B5EF4-FFF2-40B4-BE49-F238E27FC236}">
                    <a16:creationId xmlns:a16="http://schemas.microsoft.com/office/drawing/2014/main" id="{3F1642D8-883A-4DF3-A94D-6151B3A5B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8" y="2000"/>
                <a:ext cx="2619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algn="ctr" eaLnBrk="0" hangingPunct="0"/>
                <a:r>
                  <a:rPr lang="en-US" altLang="en-US">
                    <a:solidFill>
                      <a:srgbClr val="CC0000"/>
                    </a:solidFill>
                    <a:latin typeface="Tahoma" panose="020B0604030504040204" pitchFamily="34" charset="0"/>
                  </a:rPr>
                  <a:t>Select a Clustering Procedure</a:t>
                </a:r>
              </a:p>
            </p:txBody>
          </p:sp>
          <p:sp>
            <p:nvSpPr>
              <p:cNvPr id="12306" name="Line 18">
                <a:extLst>
                  <a:ext uri="{FF2B5EF4-FFF2-40B4-BE49-F238E27FC236}">
                    <a16:creationId xmlns:a16="http://schemas.microsoft.com/office/drawing/2014/main" id="{33AE1A2F-9C97-4E05-92AE-CCA68265B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373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2307" name="Group 19">
              <a:extLst>
                <a:ext uri="{FF2B5EF4-FFF2-40B4-BE49-F238E27FC236}">
                  <a16:creationId xmlns:a16="http://schemas.microsoft.com/office/drawing/2014/main" id="{DFC70198-8732-4E1F-8AEF-622218C7AE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3" y="2538"/>
              <a:ext cx="3371" cy="523"/>
              <a:chOff x="1329" y="2538"/>
              <a:chExt cx="3371" cy="523"/>
            </a:xfrm>
          </p:grpSpPr>
          <p:sp>
            <p:nvSpPr>
              <p:cNvPr id="12308" name="Rectangle 20">
                <a:extLst>
                  <a:ext uri="{FF2B5EF4-FFF2-40B4-BE49-F238E27FC236}">
                    <a16:creationId xmlns:a16="http://schemas.microsoft.com/office/drawing/2014/main" id="{B5382F0A-3D9A-4E92-B1B5-167D958C7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2538"/>
                <a:ext cx="3371" cy="339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309" name="Rectangle 21">
                <a:extLst>
                  <a:ext uri="{FF2B5EF4-FFF2-40B4-BE49-F238E27FC236}">
                    <a16:creationId xmlns:a16="http://schemas.microsoft.com/office/drawing/2014/main" id="{8D964008-0F2C-401D-A564-CB036EA88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" y="2547"/>
                <a:ext cx="3007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algn="ctr" eaLnBrk="0" hangingPunct="0"/>
                <a:r>
                  <a:rPr lang="en-US" altLang="en-US">
                    <a:solidFill>
                      <a:srgbClr val="CC0000"/>
                    </a:solidFill>
                    <a:latin typeface="Tahoma" panose="020B0604030504040204" pitchFamily="34" charset="0"/>
                  </a:rPr>
                  <a:t>Decide on the Number of Clusters</a:t>
                </a:r>
              </a:p>
            </p:txBody>
          </p:sp>
          <p:sp>
            <p:nvSpPr>
              <p:cNvPr id="12310" name="Line 22">
                <a:extLst>
                  <a:ext uri="{FF2B5EF4-FFF2-40B4-BE49-F238E27FC236}">
                    <a16:creationId xmlns:a16="http://schemas.microsoft.com/office/drawing/2014/main" id="{F655A2C0-04CD-4D14-BB81-0F946ABA5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2917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2311" name="Group 23">
              <a:extLst>
                <a:ext uri="{FF2B5EF4-FFF2-40B4-BE49-F238E27FC236}">
                  <a16:creationId xmlns:a16="http://schemas.microsoft.com/office/drawing/2014/main" id="{5C738587-FD46-469C-B288-E6736D4B93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3" y="3066"/>
              <a:ext cx="3371" cy="515"/>
              <a:chOff x="1329" y="3066"/>
              <a:chExt cx="3371" cy="515"/>
            </a:xfrm>
          </p:grpSpPr>
          <p:sp>
            <p:nvSpPr>
              <p:cNvPr id="12312" name="Rectangle 24">
                <a:extLst>
                  <a:ext uri="{FF2B5EF4-FFF2-40B4-BE49-F238E27FC236}">
                    <a16:creationId xmlns:a16="http://schemas.microsoft.com/office/drawing/2014/main" id="{FA865427-B899-4FC7-A835-F8508FE03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9" y="3066"/>
                <a:ext cx="3371" cy="337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313" name="Rectangle 25">
                <a:extLst>
                  <a:ext uri="{FF2B5EF4-FFF2-40B4-BE49-F238E27FC236}">
                    <a16:creationId xmlns:a16="http://schemas.microsoft.com/office/drawing/2014/main" id="{84D043D8-D0C3-412D-9BA7-829909F63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1" y="3074"/>
                <a:ext cx="2586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7866" tIns="33338" rIns="67866" bIns="33338">
                <a:spAutoFit/>
              </a:bodyPr>
              <a:lstStyle/>
              <a:p>
                <a:pPr algn="ctr" eaLnBrk="0" hangingPunct="0"/>
                <a:r>
                  <a:rPr lang="en-US" altLang="en-US">
                    <a:solidFill>
                      <a:srgbClr val="CC0000"/>
                    </a:solidFill>
                    <a:latin typeface="Tahoma" panose="020B0604030504040204" pitchFamily="34" charset="0"/>
                  </a:rPr>
                  <a:t>Interpret and Profile Clusters</a:t>
                </a:r>
              </a:p>
            </p:txBody>
          </p:sp>
          <p:sp>
            <p:nvSpPr>
              <p:cNvPr id="12314" name="Line 26">
                <a:extLst>
                  <a:ext uri="{FF2B5EF4-FFF2-40B4-BE49-F238E27FC236}">
                    <a16:creationId xmlns:a16="http://schemas.microsoft.com/office/drawing/2014/main" id="{5B14E347-C7D7-46E8-A32F-914428486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28" y="3437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One way to think about “Segmentation” is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808" y="1657350"/>
            <a:ext cx="7744384" cy="3232235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sz="1700" b="1" dirty="0">
                <a:latin typeface="Calibri" charset="0"/>
              </a:rPr>
              <a:t>	</a:t>
            </a:r>
            <a:r>
              <a:rPr lang="en-US" sz="1700" b="1" dirty="0"/>
              <a:t>Clustering </a:t>
            </a:r>
            <a:r>
              <a:rPr lang="en-US" sz="1700" dirty="0"/>
              <a:t>= group together similar data points and represent them with a   single token</a:t>
            </a:r>
          </a:p>
          <a:p>
            <a:pPr>
              <a:buFont typeface="Arial" charset="0"/>
              <a:buNone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</a:t>
            </a:r>
            <a:r>
              <a:rPr lang="en-US" sz="1700" b="1" dirty="0"/>
              <a:t>Key Challenges:</a:t>
            </a:r>
          </a:p>
          <a:p>
            <a:pPr lvl="1"/>
            <a:r>
              <a:rPr lang="en-US" sz="1600" dirty="0"/>
              <a:t>What makes two points/images/patches similar?</a:t>
            </a:r>
          </a:p>
          <a:p>
            <a:pPr lvl="1"/>
            <a:r>
              <a:rPr lang="en-US" sz="1600" dirty="0"/>
              <a:t>How do we compute an overall grouping from pairwise similarities?</a:t>
            </a:r>
          </a:p>
          <a:p>
            <a:pPr lvl="1"/>
            <a:endParaRPr lang="en-US" sz="1600" dirty="0"/>
          </a:p>
          <a:p>
            <a:r>
              <a:rPr lang="en-US" sz="1750" dirty="0"/>
              <a:t>  So we would like to understand:</a:t>
            </a:r>
          </a:p>
          <a:p>
            <a:pPr marL="0" indent="0">
              <a:buNone/>
            </a:pPr>
            <a:r>
              <a:rPr lang="en-US" sz="1750" b="1" dirty="0">
                <a:solidFill>
                  <a:srgbClr val="FF0000"/>
                </a:solidFill>
              </a:rPr>
              <a:t>						 How to group ??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7143750" y="4889585"/>
            <a:ext cx="15744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</a:rPr>
              <a:t>Slide: Derek </a:t>
            </a:r>
            <a:r>
              <a:rPr lang="en-US" sz="1200" dirty="0" err="1">
                <a:solidFill>
                  <a:srgbClr val="000000"/>
                </a:solidFill>
              </a:rPr>
              <a:t>Hoiem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9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BB942DA9-6965-48F0-8A70-BF033601D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14350"/>
            <a:ext cx="6172200" cy="588169"/>
          </a:xfrm>
        </p:spPr>
        <p:txBody>
          <a:bodyPr/>
          <a:lstStyle/>
          <a:p>
            <a:r>
              <a:rPr lang="en-US" altLang="en-US" sz="3000" dirty="0">
                <a:cs typeface="Times New Roman" panose="02020603050405020304" pitchFamily="18" charset="0"/>
              </a:rPr>
              <a:t>Formulating the Problem</a:t>
            </a:r>
            <a:r>
              <a:rPr lang="en-US" altLang="en-US" sz="3000" dirty="0"/>
              <a:t>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20787EA-070B-4F4B-87D7-82FC7F8CBC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09750"/>
            <a:ext cx="8458200" cy="304800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Most important is selecting the variables on which the clustering is based.  </a:t>
            </a:r>
          </a:p>
          <a:p>
            <a:pPr>
              <a:spcBef>
                <a:spcPct val="5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Inclusion of even one or two irrelevant variables may distort a clustering solution.  </a:t>
            </a:r>
          </a:p>
          <a:p>
            <a:pPr>
              <a:spcBef>
                <a:spcPct val="5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Variables selected should describe the similarity between objects in terms that are relevant to the marketing research problem.  </a:t>
            </a:r>
          </a:p>
          <a:p>
            <a:pPr>
              <a:spcBef>
                <a:spcPct val="5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Should be selected based on past research, theory, or a consideration of the hypotheses being tested.  </a:t>
            </a:r>
            <a:endParaRPr lang="en-US" altLang="en-US" sz="1600" dirty="0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1AF945F-98E6-408E-B91C-72B3CDD38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66750"/>
            <a:ext cx="6343650" cy="359569"/>
          </a:xfrm>
        </p:spPr>
        <p:txBody>
          <a:bodyPr/>
          <a:lstStyle/>
          <a:p>
            <a:r>
              <a:rPr lang="en-US" altLang="en-US" sz="3000" dirty="0">
                <a:cs typeface="Times New Roman" panose="02020603050405020304" pitchFamily="18" charset="0"/>
              </a:rPr>
              <a:t>Select a Similarity Measure</a:t>
            </a:r>
            <a:r>
              <a:rPr lang="en-US" altLang="en-US" sz="3000" dirty="0"/>
              <a:t> 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572BB1C-ED19-43DF-85E1-8BB3347C5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809750"/>
            <a:ext cx="8763000" cy="3048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Similarity measure can be correlations or distances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endParaRPr lang="en-US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The most commonly used measure of similarity is the </a:t>
            </a:r>
            <a:r>
              <a:rPr lang="en-US" altLang="en-US" sz="1600" b="1" dirty="0">
                <a:solidFill>
                  <a:srgbClr val="800080"/>
                </a:solidFill>
                <a:cs typeface="Times New Roman" panose="02020603050405020304" pitchFamily="18" charset="0"/>
              </a:rPr>
              <a:t>Euclidean distance</a:t>
            </a:r>
            <a:r>
              <a:rPr lang="en-US" altLang="en-US" sz="1600" dirty="0">
                <a:cs typeface="Times New Roman" panose="02020603050405020304" pitchFamily="18" charset="0"/>
              </a:rPr>
              <a:t>. The </a:t>
            </a:r>
            <a:r>
              <a:rPr lang="en-US" altLang="en-US" sz="1600" i="1" dirty="0">
                <a:cs typeface="Times New Roman" panose="02020603050405020304" pitchFamily="18" charset="0"/>
              </a:rPr>
              <a:t>city-block </a:t>
            </a:r>
            <a:r>
              <a:rPr lang="en-US" altLang="en-US" sz="1600" dirty="0">
                <a:cs typeface="Times New Roman" panose="02020603050405020304" pitchFamily="18" charset="0"/>
              </a:rPr>
              <a:t>distance is also used. 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endParaRPr lang="en-US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If variables measured in vastly different units, we must standardize data. Also eliminate outliers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endParaRPr lang="en-US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Use of different similarity/distance measures may lead to different clustering results.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  <a:buFontTx/>
              <a:buNone/>
            </a:pPr>
            <a:endParaRPr lang="en-US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Hence, it is advisable to use different measures and compare the results. 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73EBA0D3-5BF5-4951-9466-D8CE676A7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5728" y="1962150"/>
            <a:ext cx="8391071" cy="320221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Theoretical, conceptual, or practical considerations.  </a:t>
            </a:r>
          </a:p>
          <a:p>
            <a:pPr>
              <a:lnSpc>
                <a:spcPct val="80000"/>
              </a:lnSpc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In hierarchical clustering, the distances at which clusters are combined (from agglomeration schedule) can be used </a:t>
            </a:r>
          </a:p>
          <a:p>
            <a:pPr>
              <a:lnSpc>
                <a:spcPct val="80000"/>
              </a:lnSpc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Stop when similarity measure value makes sudden jumps between steps</a:t>
            </a:r>
          </a:p>
          <a:p>
            <a:pPr>
              <a:lnSpc>
                <a:spcPct val="80000"/>
              </a:lnSpc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In nonhierarchical clustering, the ratio of total within-group variance to between-group variance can be plotted against the number of clusters.    </a:t>
            </a:r>
          </a:p>
          <a:p>
            <a:pPr>
              <a:lnSpc>
                <a:spcPct val="80000"/>
              </a:lnSpc>
              <a:buClr>
                <a:srgbClr val="CC0000"/>
              </a:buClr>
            </a:pPr>
            <a:r>
              <a:rPr lang="en-US" altLang="en-US" sz="1600" dirty="0">
                <a:cs typeface="Times New Roman" panose="02020603050405020304" pitchFamily="18" charset="0"/>
              </a:rPr>
              <a:t>The relative sizes of the clusters should be meaningful. 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860F4DE-D9D3-4F45-94D2-EDB33F486B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66750"/>
            <a:ext cx="6000750" cy="457200"/>
          </a:xfrm>
          <a:noFill/>
          <a:ln/>
        </p:spPr>
        <p:txBody>
          <a:bodyPr anchor="b"/>
          <a:lstStyle/>
          <a:p>
            <a:br>
              <a:rPr lang="en-US" altLang="en-US" dirty="0">
                <a:cs typeface="Times New Roman" panose="02020603050405020304" pitchFamily="18" charset="0"/>
              </a:rPr>
            </a:br>
            <a:r>
              <a:rPr lang="en-US" altLang="en-US" dirty="0">
                <a:cs typeface="Times New Roman" panose="02020603050405020304" pitchFamily="18" charset="0"/>
              </a:rPr>
              <a:t>Decide Number of Clusters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5BC44B2-90B1-4D2E-9418-7898EFC21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19100" y="1809750"/>
            <a:ext cx="8305800" cy="2514600"/>
          </a:xfrm>
        </p:spPr>
        <p:txBody>
          <a:bodyPr>
            <a:noAutofit/>
          </a:bodyPr>
          <a:lstStyle/>
          <a:p>
            <a:pPr>
              <a:spcBef>
                <a:spcPct val="2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en-US" altLang="en-US" sz="1600" dirty="0">
                <a:cs typeface="Times New Roman" panose="02020603050405020304" pitchFamily="18" charset="0"/>
              </a:rPr>
              <a:t>Perform cluster analysis on the same data using different distance measures.  Compare the results across measures to determine the stability of the solutions.</a:t>
            </a:r>
          </a:p>
          <a:p>
            <a:pPr>
              <a:spcBef>
                <a:spcPct val="2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en-US" altLang="en-US" sz="1600" dirty="0">
                <a:cs typeface="Times New Roman" panose="02020603050405020304" pitchFamily="18" charset="0"/>
              </a:rPr>
              <a:t>Use different methods of clustering and compare the results.</a:t>
            </a:r>
          </a:p>
          <a:p>
            <a:pPr>
              <a:spcBef>
                <a:spcPct val="2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en-US" altLang="en-US" sz="1600" dirty="0">
                <a:cs typeface="Times New Roman" panose="02020603050405020304" pitchFamily="18" charset="0"/>
              </a:rPr>
              <a:t>Split the data randomly into halves.  Perform clustering separately on each half.  Compare cluster centroids across the two subsamples.</a:t>
            </a:r>
          </a:p>
          <a:p>
            <a:pPr>
              <a:spcBef>
                <a:spcPct val="25000"/>
              </a:spcBef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en-US" altLang="en-US" sz="1600" dirty="0">
                <a:cs typeface="Times New Roman" panose="02020603050405020304" pitchFamily="18" charset="0"/>
              </a:rPr>
              <a:t>Delete variables randomly.  Perform clustering based on the reduced set of variables.  Compare the results with those obtained by clustering based on the entire set of variables.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B748373-FC7B-4572-89E5-75B52A28A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400050"/>
            <a:ext cx="6422231" cy="685800"/>
          </a:xfrm>
          <a:noFill/>
          <a:ln/>
        </p:spPr>
        <p:txBody>
          <a:bodyPr anchor="b"/>
          <a:lstStyle/>
          <a:p>
            <a:r>
              <a:rPr lang="en-US" altLang="en-US" dirty="0">
                <a:cs typeface="Times New Roman" panose="02020603050405020304" pitchFamily="18" charset="0"/>
              </a:rPr>
              <a:t>Assess Reliability and Validity</a:t>
            </a:r>
            <a:endParaRPr lang="en-US" alt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D258F1-815E-4187-979A-F6BE19C6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7AB4B-F8A6-4ECD-86DF-DDB24A10D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356" y="1657350"/>
            <a:ext cx="7591984" cy="2969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So we learned today:</a:t>
            </a:r>
          </a:p>
          <a:p>
            <a:r>
              <a:rPr lang="en-US" sz="1600" dirty="0"/>
              <a:t>Why image segmentation is important</a:t>
            </a:r>
          </a:p>
          <a:p>
            <a:r>
              <a:rPr lang="en-US" sz="1600" dirty="0"/>
              <a:t>How humans group (segment the objects)</a:t>
            </a:r>
          </a:p>
          <a:p>
            <a:r>
              <a:rPr lang="en-US" sz="1600" dirty="0"/>
              <a:t>Segmentation methods:</a:t>
            </a:r>
          </a:p>
          <a:p>
            <a:pPr lvl="1"/>
            <a:r>
              <a:rPr lang="en-US" sz="1450" b="1" dirty="0"/>
              <a:t>Threshold based </a:t>
            </a:r>
          </a:p>
          <a:p>
            <a:pPr lvl="1"/>
            <a:r>
              <a:rPr lang="en-US" sz="1400" dirty="0"/>
              <a:t>K-means</a:t>
            </a:r>
          </a:p>
          <a:p>
            <a:pPr lvl="1"/>
            <a:r>
              <a:rPr lang="en-US" sz="1400" dirty="0"/>
              <a:t>Region based</a:t>
            </a:r>
          </a:p>
          <a:p>
            <a:r>
              <a:rPr lang="en-US" sz="1550" dirty="0"/>
              <a:t>Steps to conduct the </a:t>
            </a:r>
            <a:r>
              <a:rPr lang="en-US" sz="1550" dirty="0" err="1"/>
              <a:t>segmatiation</a:t>
            </a:r>
            <a:endParaRPr lang="en-US" sz="1550" dirty="0"/>
          </a:p>
          <a:p>
            <a:endParaRPr lang="en-US" sz="1550" dirty="0"/>
          </a:p>
          <a:p>
            <a:pPr marL="342900" lvl="1" indent="0">
              <a:buNone/>
            </a:pP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7751343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A06851-CAF6-43C8-91D4-F0685FFF5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158" y="0"/>
            <a:ext cx="63836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5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814F18-3DE5-486D-B1E1-5176329C4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378" y="877329"/>
            <a:ext cx="6619243" cy="21526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/>
            <a:r>
              <a:rPr lang="en-US" sz="540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6991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529828" y="133350"/>
            <a:ext cx="6172200" cy="857250"/>
          </a:xfrm>
        </p:spPr>
        <p:txBody>
          <a:bodyPr/>
          <a:lstStyle/>
          <a:p>
            <a:r>
              <a:rPr lang="en-US" dirty="0"/>
              <a:t>Similarity</a:t>
            </a:r>
            <a:endParaRPr lang="de-CH" dirty="0"/>
          </a:p>
        </p:txBody>
      </p:sp>
      <p:pic>
        <p:nvPicPr>
          <p:cNvPr id="32774" name="Picture 2" descr="http://whatscookingamerica.net/EdibleFlowers/LavenderFlow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49" y="3200400"/>
            <a:ext cx="2437209" cy="16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 descr="http://www.pecorfamily.com/Blog_202006_2D06_2D21_20F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716" y="857250"/>
            <a:ext cx="1697831" cy="226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8" descr="http://wwwdelivery.superstock.com/WI/223/1532/PreviewComp/SuperStock_1532R-083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96" y="3337322"/>
            <a:ext cx="1749029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10" descr="http://www.chicagoist.com/attachments/chicagoist_alicia/GEE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857250"/>
            <a:ext cx="3155156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TextBox 19"/>
          <p:cNvSpPr txBox="1">
            <a:spLocks noChangeArrowheads="1"/>
          </p:cNvSpPr>
          <p:nvPr/>
        </p:nvSpPr>
        <p:spPr bwMode="auto">
          <a:xfrm>
            <a:off x="6578202" y="4875609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9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569120" y="133350"/>
            <a:ext cx="6172200" cy="857250"/>
          </a:xfrm>
        </p:spPr>
        <p:txBody>
          <a:bodyPr/>
          <a:lstStyle/>
          <a:p>
            <a:r>
              <a:rPr lang="en-US" dirty="0"/>
              <a:t>Proximity</a:t>
            </a:r>
            <a:endParaRPr lang="de-CH" dirty="0"/>
          </a:p>
        </p:txBody>
      </p:sp>
      <p:pic>
        <p:nvPicPr>
          <p:cNvPr id="35846" name="Picture 2" descr="http://www.capital.edu/Resources/Images/outside6_0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00100"/>
            <a:ext cx="5000625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" descr="http://img.photobucket.com/albums/v338/CarolinaClay/OFC%20Blog/boo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0" r="26448"/>
          <a:stretch>
            <a:fillRect/>
          </a:stretch>
        </p:blipFill>
        <p:spPr bwMode="auto">
          <a:xfrm>
            <a:off x="2737248" y="2817020"/>
            <a:ext cx="4004072" cy="1926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TextBox 19"/>
          <p:cNvSpPr txBox="1">
            <a:spLocks noChangeArrowheads="1"/>
          </p:cNvSpPr>
          <p:nvPr/>
        </p:nvSpPr>
        <p:spPr bwMode="auto">
          <a:xfrm>
            <a:off x="163116" y="4629151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0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533400" y="342900"/>
            <a:ext cx="6172200" cy="857250"/>
          </a:xfrm>
        </p:spPr>
        <p:txBody>
          <a:bodyPr/>
          <a:lstStyle/>
          <a:p>
            <a:r>
              <a:rPr lang="en-US" dirty="0"/>
              <a:t>Common Fate</a:t>
            </a:r>
            <a:endParaRPr lang="de-CH" dirty="0"/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3643313" cy="251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77965" y="3704035"/>
            <a:ext cx="2270173" cy="20774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750" dirty="0">
                <a:solidFill>
                  <a:srgbClr val="000000"/>
                </a:solidFill>
                <a:cs typeface="Arial"/>
              </a:rPr>
              <a:t>Image credit: </a:t>
            </a:r>
            <a:r>
              <a:rPr lang="en-US" sz="750" dirty="0" err="1">
                <a:solidFill>
                  <a:srgbClr val="000000"/>
                </a:solidFill>
                <a:cs typeface="Arial"/>
              </a:rPr>
              <a:t>Arthus</a:t>
            </a:r>
            <a:r>
              <a:rPr lang="en-US" sz="750" dirty="0">
                <a:solidFill>
                  <a:srgbClr val="000000"/>
                </a:solidFill>
                <a:cs typeface="Arial"/>
              </a:rPr>
              <a:t>-Bertrand (via F. Durand)</a:t>
            </a:r>
          </a:p>
        </p:txBody>
      </p:sp>
      <p:pic>
        <p:nvPicPr>
          <p:cNvPr id="34824" name="Picture 2" descr="http://www.lilano.de/catalog/images/traffic-berlin_200509DSC48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53" y="1549003"/>
            <a:ext cx="2867025" cy="186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TextBox 19"/>
          <p:cNvSpPr txBox="1">
            <a:spLocks noChangeArrowheads="1"/>
          </p:cNvSpPr>
          <p:nvPr/>
        </p:nvSpPr>
        <p:spPr bwMode="auto">
          <a:xfrm>
            <a:off x="378620" y="4724400"/>
            <a:ext cx="197522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050" b="0" dirty="0">
                <a:solidFill>
                  <a:srgbClr val="000000"/>
                </a:solidFill>
              </a:rPr>
              <a:t>Slide credit: Kristen </a:t>
            </a:r>
            <a:r>
              <a:rPr lang="en-US" sz="1050" b="0" dirty="0" err="1">
                <a:solidFill>
                  <a:srgbClr val="000000"/>
                </a:solidFill>
              </a:rPr>
              <a:t>Grauman</a:t>
            </a:r>
            <a:endParaRPr lang="de-CH" sz="105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1774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5.7|43.1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יונים - חדר ישיבות">
  <a:themeElements>
    <a:clrScheme name="יונים - חדר ישיבות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יונים - חדר ישיבות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 - חדר ישיבות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6460</TotalTime>
  <Words>3130</Words>
  <Application>Microsoft Office PowerPoint</Application>
  <PresentationFormat>On-screen Show (16:9)</PresentationFormat>
  <Paragraphs>460</Paragraphs>
  <Slides>66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Arial</vt:lpstr>
      <vt:lpstr>Calibri</vt:lpstr>
      <vt:lpstr>Century Gothic</vt:lpstr>
      <vt:lpstr>Lantinghei TC Extralight</vt:lpstr>
      <vt:lpstr>Lucida Sans</vt:lpstr>
      <vt:lpstr>Tahoma</vt:lpstr>
      <vt:lpstr>Times New Roman</vt:lpstr>
      <vt:lpstr>Trebuchet MS</vt:lpstr>
      <vt:lpstr>Wingdings</vt:lpstr>
      <vt:lpstr>Wingdings 3</vt:lpstr>
      <vt:lpstr>1_Lecture</vt:lpstr>
      <vt:lpstr>2_Office Theme</vt:lpstr>
      <vt:lpstr>3_Office Theme</vt:lpstr>
      <vt:lpstr>2_Lecture</vt:lpstr>
      <vt:lpstr>4_Office Theme</vt:lpstr>
      <vt:lpstr>יונים - חדר ישיבות</vt:lpstr>
      <vt:lpstr>Image processing: segmentation Lecture 7 by Anna Levant, PhD</vt:lpstr>
      <vt:lpstr>Image Segmentation</vt:lpstr>
      <vt:lpstr>Why would we care to do a segmentation?</vt:lpstr>
      <vt:lpstr>Why would we care to do a segmentation?</vt:lpstr>
      <vt:lpstr>Why would we care to do a segmentation?</vt:lpstr>
      <vt:lpstr>One way to think about “Segmentation” is Clustering</vt:lpstr>
      <vt:lpstr>Similarity</vt:lpstr>
      <vt:lpstr>Proximity</vt:lpstr>
      <vt:lpstr>Common Fate</vt:lpstr>
      <vt:lpstr>An experiment: What do you see?</vt:lpstr>
      <vt:lpstr>Now what do you see?</vt:lpstr>
      <vt:lpstr>And now?</vt:lpstr>
      <vt:lpstr>How about now?</vt:lpstr>
      <vt:lpstr>Last one</vt:lpstr>
      <vt:lpstr>But wait!</vt:lpstr>
      <vt:lpstr>Gestalt Theory of human perception</vt:lpstr>
      <vt:lpstr>Gestalt psychology</vt:lpstr>
      <vt:lpstr>Muller-Lyer illusion</vt:lpstr>
      <vt:lpstr>Can you see anything invisible?</vt:lpstr>
      <vt:lpstr>What is similarity?</vt:lpstr>
      <vt:lpstr>Segmentation methods</vt:lpstr>
      <vt:lpstr>Segmentation methods</vt:lpstr>
      <vt:lpstr>Threshold based</vt:lpstr>
      <vt:lpstr>Image histogram analysis:  bright vs dark</vt:lpstr>
      <vt:lpstr>Image histogram analysis:  low vs high contrast</vt:lpstr>
      <vt:lpstr>How to compute the threshold?</vt:lpstr>
      <vt:lpstr>What is the problem with simple (minimum based) thresholding?</vt:lpstr>
      <vt:lpstr>Optimal thresholding </vt:lpstr>
      <vt:lpstr>Optimal thresholding : the Otsu method</vt:lpstr>
      <vt:lpstr>Otsu algorithm </vt:lpstr>
      <vt:lpstr>Otsu vs manual result for clean image</vt:lpstr>
      <vt:lpstr>Otsu vs manual result for noisy image</vt:lpstr>
      <vt:lpstr>Conclusion: thresholding methods </vt:lpstr>
      <vt:lpstr>Segmentation methods</vt:lpstr>
      <vt:lpstr>Segmentation methods</vt:lpstr>
      <vt:lpstr>Image Segmentation: Toy Example</vt:lpstr>
      <vt:lpstr>PowerPoint Presentation</vt:lpstr>
      <vt:lpstr>Image Segmentation: Clustering</vt:lpstr>
      <vt:lpstr>PowerPoint Presentation</vt:lpstr>
      <vt:lpstr>Clustering</vt:lpstr>
      <vt:lpstr>PowerPoint Presentation</vt:lpstr>
      <vt:lpstr>Feature Space</vt:lpstr>
      <vt:lpstr>Segmentation using k-means</vt:lpstr>
      <vt:lpstr>Smoothing Out Cluster Assignments</vt:lpstr>
      <vt:lpstr>Segmentation as Clustering</vt:lpstr>
      <vt:lpstr>K-Means Clustering Results</vt:lpstr>
      <vt:lpstr>PowerPoint Presentation</vt:lpstr>
      <vt:lpstr>Seed Choice</vt:lpstr>
      <vt:lpstr>Conclusions: k-means</vt:lpstr>
      <vt:lpstr>Segmentation methods</vt:lpstr>
      <vt:lpstr>Segmentation as partitioning</vt:lpstr>
      <vt:lpstr>Two approaches</vt:lpstr>
      <vt:lpstr>Divisive vs Agglomerative</vt:lpstr>
      <vt:lpstr>Dendrograms</vt:lpstr>
      <vt:lpstr>Agglomerative clustering algorithm</vt:lpstr>
      <vt:lpstr>Linkage Methods of Clustering</vt:lpstr>
      <vt:lpstr>Agglomerative clustering results</vt:lpstr>
      <vt:lpstr>Conclusions: Agglomerative Clustering</vt:lpstr>
      <vt:lpstr>Conducting Cluster/Segmentation </vt:lpstr>
      <vt:lpstr>Formulating the Problem </vt:lpstr>
      <vt:lpstr>Select a Similarity Measure </vt:lpstr>
      <vt:lpstr> Decide Number of Clusters</vt:lpstr>
      <vt:lpstr>Assess Reliability and Validity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processing: feature matching Lecture 5 by Anna Levant, PhD</dc:title>
  <dc:creator>Boris Levant</dc:creator>
  <cp:lastModifiedBy>Boris Levant</cp:lastModifiedBy>
  <cp:revision>110</cp:revision>
  <dcterms:created xsi:type="dcterms:W3CDTF">2021-01-09T23:24:47Z</dcterms:created>
  <dcterms:modified xsi:type="dcterms:W3CDTF">2021-04-11T09:15:08Z</dcterms:modified>
</cp:coreProperties>
</file>